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78" r:id="rId3"/>
    <p:sldId id="273" r:id="rId4"/>
    <p:sldId id="276" r:id="rId5"/>
    <p:sldId id="275" r:id="rId6"/>
    <p:sldId id="277" r:id="rId7"/>
    <p:sldId id="279" r:id="rId8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66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09F970-839B-4592-B2DF-8C8875A2F02B}" type="datetimeFigureOut">
              <a:rPr lang="es-ES" smtClean="0"/>
              <a:t>09/05/2022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6E6DE-9E72-45C5-9E59-819EE479DE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016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EBD17-4CE6-4024-B4E3-04A8783743E1}" type="datetimeFigureOut">
              <a:rPr lang="es-ES" smtClean="0"/>
              <a:t>09/05/2022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E39A-B271-4560-80DB-33F4207D7ED8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 1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16" y="233680"/>
            <a:ext cx="2279884" cy="106783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ángulo 7"/>
          <p:cNvSpPr/>
          <p:nvPr userDrawn="1"/>
        </p:nvSpPr>
        <p:spPr>
          <a:xfrm>
            <a:off x="2637211" y="425248"/>
            <a:ext cx="6185400" cy="607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07000"/>
              </a:lnSpc>
              <a:spcAft>
                <a:spcPts val="0"/>
              </a:spcAft>
            </a:pPr>
            <a:r>
              <a:rPr lang="en-GB" sz="1600" b="0" dirty="0">
                <a:solidFill>
                  <a:srgbClr val="06668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Professionalising site managers and team leaders in the specific management of building renovation sites in Europe</a:t>
            </a:r>
            <a:endParaRPr lang="es-ES" sz="1600" b="0" dirty="0">
              <a:solidFill>
                <a:srgbClr val="06668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9" name="Immagine 3" descr="Immagine che contiene testo, schermo, screenshot&#10;&#10;Descrizione generata automaticamente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16" y="6216520"/>
            <a:ext cx="903189" cy="50913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ángulo 9"/>
          <p:cNvSpPr/>
          <p:nvPr userDrawn="1"/>
        </p:nvSpPr>
        <p:spPr>
          <a:xfrm>
            <a:off x="1335505" y="6292871"/>
            <a:ext cx="239360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Contract Nb. 2020-1-FR01-KA202-080105 (2020-2023</a:t>
            </a:r>
            <a:endParaRPr lang="es-ES" sz="800" spc="0" dirty="0">
              <a:latin typeface="Calibri Light" panose="020F0302020204030204" pitchFamily="34" charset="0"/>
            </a:endParaRPr>
          </a:p>
        </p:txBody>
      </p:sp>
      <p:grpSp>
        <p:nvGrpSpPr>
          <p:cNvPr id="11" name="Groupe 12"/>
          <p:cNvGrpSpPr/>
          <p:nvPr userDrawn="1"/>
        </p:nvGrpSpPr>
        <p:grpSpPr>
          <a:xfrm>
            <a:off x="5729911" y="6292871"/>
            <a:ext cx="5151755" cy="549275"/>
            <a:chOff x="0" y="0"/>
            <a:chExt cx="5151755" cy="549275"/>
          </a:xfrm>
        </p:grpSpPr>
        <p:pic>
          <p:nvPicPr>
            <p:cNvPr id="12" name="Image 16" descr="EDA welcomes PEDMEDE as a new member - EDA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7300" y="69850"/>
              <a:ext cx="1354455" cy="3263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Image 17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0100" y="0"/>
              <a:ext cx="607060" cy="5492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Image 5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84150"/>
              <a:ext cx="1273175" cy="19240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Image 4" descr="CCCA-BTP : Anime et innove un réseau de 126 CFA du BTP !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4950" y="44450"/>
              <a:ext cx="457200" cy="457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Image 15" descr="Institute for Professional and Vocational Training in construction sector ( Formedil) | Bus.Trainers"/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4800" y="107950"/>
              <a:ext cx="768350" cy="27114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7" name="Connettore 1 8"/>
          <p:cNvCxnSpPr/>
          <p:nvPr userDrawn="1"/>
        </p:nvCxnSpPr>
        <p:spPr>
          <a:xfrm>
            <a:off x="0" y="6146431"/>
            <a:ext cx="12192000" cy="70089"/>
          </a:xfrm>
          <a:prstGeom prst="line">
            <a:avLst/>
          </a:prstGeom>
          <a:ln w="38100" cmpd="sng">
            <a:solidFill>
              <a:srgbClr val="06668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642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EBD17-4CE6-4024-B4E3-04A8783743E1}" type="datetimeFigureOut">
              <a:rPr lang="es-ES" smtClean="0"/>
              <a:t>09/05/2022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E39A-B271-4560-80DB-33F4207D7E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7352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EBD17-4CE6-4024-B4E3-04A8783743E1}" type="datetimeFigureOut">
              <a:rPr lang="es-ES" smtClean="0"/>
              <a:t>09/05/2022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E39A-B271-4560-80DB-33F4207D7E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5494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EBD17-4CE6-4024-B4E3-04A8783743E1}" type="datetimeFigureOut">
              <a:rPr lang="es-ES" smtClean="0"/>
              <a:t>09/05/2022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E39A-B271-4560-80DB-33F4207D7E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101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EBD17-4CE6-4024-B4E3-04A8783743E1}" type="datetimeFigureOut">
              <a:rPr lang="es-ES" smtClean="0"/>
              <a:t>09/05/2022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E39A-B271-4560-80DB-33F4207D7E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212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EBD17-4CE6-4024-B4E3-04A8783743E1}" type="datetimeFigureOut">
              <a:rPr lang="es-ES" smtClean="0"/>
              <a:t>09/05/2022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E39A-B271-4560-80DB-33F4207D7E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72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EBD17-4CE6-4024-B4E3-04A8783743E1}" type="datetimeFigureOut">
              <a:rPr lang="es-ES" smtClean="0"/>
              <a:t>09/05/2022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E39A-B271-4560-80DB-33F4207D7E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5634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EBD17-4CE6-4024-B4E3-04A8783743E1}" type="datetimeFigureOut">
              <a:rPr lang="es-ES" smtClean="0"/>
              <a:t>09/05/2022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E39A-B271-4560-80DB-33F4207D7E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2794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EBD17-4CE6-4024-B4E3-04A8783743E1}" type="datetimeFigureOut">
              <a:rPr lang="es-ES" smtClean="0"/>
              <a:t>09/05/2022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E39A-B271-4560-80DB-33F4207D7E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1536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EBD17-4CE6-4024-B4E3-04A8783743E1}" type="datetimeFigureOut">
              <a:rPr lang="es-ES" smtClean="0"/>
              <a:t>09/05/2022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E39A-B271-4560-80DB-33F4207D7E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472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EBD17-4CE6-4024-B4E3-04A8783743E1}" type="datetimeFigureOut">
              <a:rPr lang="es-ES" smtClean="0"/>
              <a:t>09/05/2022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E39A-B271-4560-80DB-33F4207D7E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8184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EBD17-4CE6-4024-B4E3-04A8783743E1}" type="datetimeFigureOut">
              <a:rPr lang="es-ES" smtClean="0"/>
              <a:t>09/05/2022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3E39A-B271-4560-80DB-33F4207D7ED8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 1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16" y="233680"/>
            <a:ext cx="2279884" cy="106783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ángulo 7"/>
          <p:cNvSpPr/>
          <p:nvPr userDrawn="1"/>
        </p:nvSpPr>
        <p:spPr>
          <a:xfrm>
            <a:off x="2637211" y="425248"/>
            <a:ext cx="6185400" cy="607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07000"/>
              </a:lnSpc>
              <a:spcAft>
                <a:spcPts val="0"/>
              </a:spcAft>
            </a:pPr>
            <a:r>
              <a:rPr lang="en-GB" sz="1600" b="0" dirty="0">
                <a:solidFill>
                  <a:srgbClr val="06668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Professionalising site managers and team leaders in the specific management of building renovation sites in Europe</a:t>
            </a:r>
            <a:endParaRPr lang="es-ES" sz="1600" b="0" dirty="0">
              <a:solidFill>
                <a:srgbClr val="06668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08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925052"/>
            <a:ext cx="9144000" cy="1761875"/>
          </a:xfrm>
        </p:spPr>
        <p:txBody>
          <a:bodyPr>
            <a:normAutofit fontScale="90000"/>
          </a:bodyPr>
          <a:lstStyle/>
          <a:p>
            <a:r>
              <a:rPr lang="en-GB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GB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GB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GB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GB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GB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GB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IO4: Transnational strategy and national systems for the positioning, support and </a:t>
            </a:r>
            <a:r>
              <a:rPr lang="en-GB" sz="2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professionalisation</a:t>
            </a:r>
            <a:r>
              <a:rPr lang="en-GB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of site managers and team leaders for building renovation sites</a:t>
            </a:r>
            <a:r>
              <a:rPr lang="es-E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s-E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s-E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86927"/>
            <a:ext cx="9144000" cy="1606967"/>
          </a:xfrm>
          <a:solidFill>
            <a:srgbClr val="066684"/>
          </a:solidFill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IO4-A1</a:t>
            </a:r>
            <a:r>
              <a:rPr lang="en-GB" sz="3200" dirty="0">
                <a:solidFill>
                  <a:schemeClr val="bg1"/>
                </a:solidFill>
              </a:rPr>
              <a:t>. </a:t>
            </a:r>
            <a:r>
              <a:rPr lang="en-GB" sz="3200" dirty="0">
                <a:solidFill>
                  <a:schemeClr val="bg1"/>
                </a:solidFill>
              </a:rPr>
              <a:t>Implementation of the targeted experimental </a:t>
            </a:r>
            <a:r>
              <a:rPr lang="en-GB" sz="3200" dirty="0" err="1">
                <a:solidFill>
                  <a:schemeClr val="bg1"/>
                </a:solidFill>
              </a:rPr>
              <a:t>professionalisation</a:t>
            </a:r>
            <a:r>
              <a:rPr lang="en-GB" sz="3200" dirty="0">
                <a:solidFill>
                  <a:schemeClr val="bg1"/>
                </a:solidFill>
              </a:rPr>
              <a:t> scheme </a:t>
            </a:r>
            <a:endParaRPr lang="en-GB" sz="3200" dirty="0">
              <a:solidFill>
                <a:schemeClr val="bg1"/>
              </a:solidFill>
            </a:endParaRPr>
          </a:p>
          <a:p>
            <a:r>
              <a:rPr lang="en-GB" sz="3200" dirty="0" smtClean="0">
                <a:solidFill>
                  <a:schemeClr val="bg1"/>
                </a:solidFill>
              </a:rPr>
              <a:t>FLC Asturias (Spain)</a:t>
            </a:r>
            <a:endParaRPr lang="es-E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67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14400" y="2475374"/>
            <a:ext cx="10635916" cy="1775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en-GB" sz="2400" dirty="0">
                <a:ea typeface="Calibri" panose="020F0502020204030204" pitchFamily="34" charset="0"/>
                <a:cs typeface="Calibri" panose="020F0502020204030204" pitchFamily="34" charset="0"/>
              </a:rPr>
              <a:t>Experimental training for site managers and team leaders (current or future) designated as direct beneficiaries of the project (</a:t>
            </a:r>
            <a:r>
              <a:rPr lang="en-GB" sz="2400" b="1" dirty="0">
                <a:solidFill>
                  <a:srgbClr val="066684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10-15 participants per country</a:t>
            </a:r>
            <a:r>
              <a:rPr lang="en-GB" sz="2400" dirty="0">
                <a:ea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n-GB" sz="2400" dirty="0">
                <a:solidFill>
                  <a:srgbClr val="FF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with a two-week mobility period in a partner country.</a:t>
            </a:r>
            <a:endParaRPr lang="es-ES" sz="24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289186" y="1672552"/>
            <a:ext cx="5105628" cy="6588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GB" sz="3600" dirty="0">
                <a:solidFill>
                  <a:srgbClr val="066684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Results expected from </a:t>
            </a:r>
            <a:r>
              <a:rPr lang="en-GB" sz="3600" dirty="0" smtClean="0">
                <a:solidFill>
                  <a:srgbClr val="066684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IO4</a:t>
            </a:r>
            <a:endParaRPr lang="es-ES" sz="3600" dirty="0">
              <a:solidFill>
                <a:srgbClr val="066684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69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168400" y="2069321"/>
            <a:ext cx="10178716" cy="1260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2400" b="1" dirty="0">
                <a:solidFill>
                  <a:srgbClr val="06668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IO4-A1. </a:t>
            </a:r>
            <a:r>
              <a:rPr lang="en-GB" sz="2400" dirty="0">
                <a:solidFill>
                  <a:srgbClr val="06668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Implementation of the targeted experimental </a:t>
            </a:r>
            <a:r>
              <a:rPr lang="en-GB" sz="2400" dirty="0" err="1">
                <a:solidFill>
                  <a:srgbClr val="06668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professionalisation</a:t>
            </a:r>
            <a:r>
              <a:rPr lang="en-GB" sz="2400" dirty="0">
                <a:solidFill>
                  <a:srgbClr val="06668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scheme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clearly identified territories and with clearly identified partners in each country. </a:t>
            </a:r>
            <a:endParaRPr lang="en-GB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526463" y="1253452"/>
            <a:ext cx="4605684" cy="6588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GB" sz="3600" dirty="0" smtClean="0">
                <a:solidFill>
                  <a:srgbClr val="066684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Steps and methodology</a:t>
            </a:r>
            <a:endParaRPr lang="es-ES" sz="3600" dirty="0">
              <a:solidFill>
                <a:srgbClr val="066684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841500" y="3486701"/>
            <a:ext cx="9969500" cy="1870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Clr>
                <a:srgbClr val="066684"/>
              </a:buClr>
              <a:buFont typeface="+mj-lt"/>
              <a:buAutoNum type="arabicPeriod"/>
            </a:pPr>
            <a:r>
              <a:rPr lang="en-GB" dirty="0">
                <a:solidFill>
                  <a:srgbClr val="06668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Recruitment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the target groups (current or future team leaders and site managers) </a:t>
            </a:r>
            <a:r>
              <a:rPr lang="en-GB" dirty="0">
                <a:solidFill>
                  <a:srgbClr val="06668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their </a:t>
            </a:r>
            <a:r>
              <a:rPr lang="en-GB" dirty="0">
                <a:solidFill>
                  <a:srgbClr val="06668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positioning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individualised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professionalisation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pathways.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Clr>
                <a:srgbClr val="066684"/>
              </a:buClr>
              <a:buFont typeface="+mj-lt"/>
              <a:buAutoNum type="arabicPeriod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Modular work-linked </a:t>
            </a:r>
            <a:r>
              <a:rPr lang="en-GB" dirty="0">
                <a:solidFill>
                  <a:srgbClr val="06668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training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according to the prescriptions resulting from IO1 of the project.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Clr>
                <a:srgbClr val="066684"/>
              </a:buClr>
              <a:buFont typeface="+mj-lt"/>
              <a:buAutoNum type="arabicPeriod"/>
            </a:pP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Period of professionalization in another partner country of the "internship" or "job shadowing" type (compulsory or offered as an option financed under the Erasmus+ Mobility programme</a:t>
            </a:r>
            <a:r>
              <a:rPr lang="en-GB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Clr>
                <a:srgbClr val="066684"/>
              </a:buClr>
              <a:buFont typeface="+mj-lt"/>
              <a:buAutoNum type="arabicPeriod"/>
            </a:pP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Assessment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recognition of learning outcomes with </a:t>
            </a:r>
            <a:r>
              <a:rPr lang="en-GB" dirty="0">
                <a:solidFill>
                  <a:srgbClr val="06668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 Badges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5399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308100" y="2331387"/>
            <a:ext cx="10178716" cy="3154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2400" b="1" dirty="0" smtClean="0">
                <a:solidFill>
                  <a:srgbClr val="06668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IO4-A2. </a:t>
            </a:r>
            <a:r>
              <a:rPr lang="en-GB" sz="2400" dirty="0" smtClean="0">
                <a:solidFill>
                  <a:srgbClr val="06668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Adjustment 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the transnational system for positioning, support and </a:t>
            </a:r>
            <a:r>
              <a:rPr lang="en-GB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professionalisation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according to the result of the experiments. </a:t>
            </a:r>
            <a:r>
              <a:rPr lang="en-GB" sz="2400" dirty="0" smtClean="0">
                <a:solidFill>
                  <a:srgbClr val="06668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Identification of points of vigilance.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GB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79500" indent="-342900" algn="just">
              <a:lnSpc>
                <a:spcPct val="107000"/>
              </a:lnSpc>
              <a:buClr>
                <a:srgbClr val="066684"/>
              </a:buClr>
              <a:buFont typeface="+mj-lt"/>
              <a:buAutoNum type="arabicPeriod" startAt="5"/>
            </a:pPr>
            <a:r>
              <a:rPr lang="en-GB" dirty="0">
                <a:solidFill>
                  <a:srgbClr val="06668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Evaluation of the results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the experiments in each partner country and </a:t>
            </a:r>
            <a:r>
              <a:rPr lang="en-GB" dirty="0">
                <a:solidFill>
                  <a:srgbClr val="06668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transnational synthesis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terms of recommended improvements before moving on to the deployment phase.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79500" indent="-342900" algn="just">
              <a:lnSpc>
                <a:spcPct val="107000"/>
              </a:lnSpc>
              <a:buClr>
                <a:srgbClr val="066684"/>
              </a:buClr>
              <a:buFont typeface="+mj-lt"/>
              <a:buAutoNum type="arabicPeriod" startAt="5"/>
            </a:pPr>
            <a:r>
              <a:rPr lang="en-GB" dirty="0">
                <a:solidFill>
                  <a:srgbClr val="06668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Drawing up a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realistic and pragmatic strategic </a:t>
            </a:r>
            <a:r>
              <a:rPr lang="en-GB" dirty="0">
                <a:solidFill>
                  <a:srgbClr val="06668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the deployment of the system in the partnership countries over 3 years following the completion of the project.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79500" indent="-342900" algn="just">
              <a:lnSpc>
                <a:spcPct val="107000"/>
              </a:lnSpc>
              <a:buClr>
                <a:srgbClr val="066684"/>
              </a:buClr>
              <a:buFont typeface="+mj-lt"/>
              <a:buAutoNum type="arabicPeriod" startAt="5"/>
            </a:pPr>
            <a:r>
              <a:rPr lang="en-GB" dirty="0">
                <a:solidFill>
                  <a:srgbClr val="06668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Validation of the recommendations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the NAGs in all the partnership countries.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551863" y="1443952"/>
            <a:ext cx="4605684" cy="6588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GB" sz="3600" dirty="0" smtClean="0">
                <a:solidFill>
                  <a:srgbClr val="066684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Steps and methodology</a:t>
            </a:r>
            <a:endParaRPr lang="es-ES" sz="3600" dirty="0">
              <a:solidFill>
                <a:srgbClr val="066684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16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4826282" y="1443952"/>
            <a:ext cx="2056845" cy="6588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GB" sz="3600" dirty="0" smtClean="0">
                <a:solidFill>
                  <a:srgbClr val="066684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Timetable</a:t>
            </a:r>
            <a:endParaRPr lang="es-ES" sz="3600" dirty="0">
              <a:solidFill>
                <a:srgbClr val="066684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300" y="2298700"/>
            <a:ext cx="10553700" cy="2984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32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901701" y="1558252"/>
            <a:ext cx="10007958" cy="1277914"/>
          </a:xfrm>
          <a:prstGeom prst="rect">
            <a:avLst/>
          </a:prstGeom>
          <a:solidFill>
            <a:srgbClr val="066684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GB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Recruitment </a:t>
            </a:r>
            <a:r>
              <a:rPr lang="en-GB" sz="36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positioning </a:t>
            </a:r>
            <a:r>
              <a:rPr lang="en-GB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individualised </a:t>
            </a:r>
            <a:r>
              <a:rPr lang="en-GB" sz="36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professionalisation</a:t>
            </a:r>
            <a:r>
              <a:rPr lang="en-GB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6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pathways in </a:t>
            </a:r>
            <a:r>
              <a:rPr lang="en-GB" sz="3600" dirty="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FLC Asturias</a:t>
            </a:r>
            <a:endParaRPr lang="es-ES" sz="36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095499" y="3708732"/>
            <a:ext cx="2921001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GB" sz="3600" dirty="0" smtClean="0">
                <a:solidFill>
                  <a:srgbClr val="06668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Recruitment</a:t>
            </a:r>
          </a:p>
        </p:txBody>
      </p:sp>
      <p:sp>
        <p:nvSpPr>
          <p:cNvPr id="6" name="Rectángulo 5"/>
          <p:cNvSpPr/>
          <p:nvPr/>
        </p:nvSpPr>
        <p:spPr>
          <a:xfrm>
            <a:off x="6134100" y="3196901"/>
            <a:ext cx="3733799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Trainees from regular courses in their WBL stage</a:t>
            </a:r>
          </a:p>
        </p:txBody>
      </p:sp>
      <p:sp>
        <p:nvSpPr>
          <p:cNvPr id="10" name="Flecha curvada hacia la derecha 9"/>
          <p:cNvSpPr/>
          <p:nvPr/>
        </p:nvSpPr>
        <p:spPr>
          <a:xfrm>
            <a:off x="1142999" y="3880591"/>
            <a:ext cx="952500" cy="973951"/>
          </a:xfrm>
          <a:prstGeom prst="curvedRightArrow">
            <a:avLst/>
          </a:prstGeom>
          <a:solidFill>
            <a:srgbClr val="0666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6134100" y="4233975"/>
            <a:ext cx="3733799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Companies hosting these WBL stage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6134099" y="5271049"/>
            <a:ext cx="3733799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GB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Trainer/Tutor VET </a:t>
            </a:r>
            <a:r>
              <a:rPr lang="en-GB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center</a:t>
            </a:r>
            <a:endParaRPr lang="en-GB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20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901701" y="1558252"/>
            <a:ext cx="10007958" cy="1277914"/>
          </a:xfrm>
          <a:prstGeom prst="rect">
            <a:avLst/>
          </a:prstGeom>
          <a:solidFill>
            <a:srgbClr val="066684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GB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Recruitment </a:t>
            </a:r>
            <a:r>
              <a:rPr lang="en-GB" sz="36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positioning </a:t>
            </a:r>
            <a:r>
              <a:rPr lang="en-GB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individualised </a:t>
            </a:r>
            <a:r>
              <a:rPr lang="en-GB" sz="36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professionalisation</a:t>
            </a:r>
            <a:r>
              <a:rPr lang="en-GB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6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pathways in </a:t>
            </a:r>
            <a:r>
              <a:rPr lang="en-GB" sz="3600" dirty="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FLC Asturias</a:t>
            </a:r>
            <a:endParaRPr lang="es-ES" sz="36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727200" y="3256542"/>
            <a:ext cx="4381859" cy="127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GB" sz="3600" dirty="0" smtClean="0">
                <a:solidFill>
                  <a:srgbClr val="06668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Experimenting WS Block 3</a:t>
            </a:r>
            <a:endParaRPr lang="es-ES" sz="3600" dirty="0">
              <a:solidFill>
                <a:srgbClr val="066684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644650" y="4534456"/>
            <a:ext cx="4673599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Mastering the technical and organisational aspects of teamwork </a:t>
            </a: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Flecha curvada hacia la derecha 10"/>
          <p:cNvSpPr/>
          <p:nvPr/>
        </p:nvSpPr>
        <p:spPr>
          <a:xfrm>
            <a:off x="692150" y="3436091"/>
            <a:ext cx="952500" cy="973951"/>
          </a:xfrm>
          <a:prstGeom prst="curvedRightArrow">
            <a:avLst/>
          </a:prstGeom>
          <a:solidFill>
            <a:srgbClr val="0666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311900" y="2946647"/>
            <a:ext cx="5207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6668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Component 3.2. </a:t>
            </a: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Management and control of on-site protection of workers and buildings, including erection/dismantling of scaffolding, work at height, difficult access and use of hazardous materials on renovation sites. </a:t>
            </a:r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6311900" y="4522312"/>
            <a:ext cx="53975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solidFill>
                  <a:srgbClr val="06668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Component 3.3. 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Waste management on renovation sites: planning and management of waste bins, sorting and recycling. </a:t>
            </a:r>
            <a:r>
              <a:rPr lang="en-GB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GB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perations </a:t>
            </a: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(circular economy), and the use of appropriate monitoring tools.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7465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338</Words>
  <Application>Microsoft Office PowerPoint</Application>
  <PresentationFormat>Panorámica</PresentationFormat>
  <Paragraphs>29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de Office</vt:lpstr>
      <vt:lpstr>   IO4: Transnational strategy and national systems for the positioning, support and professionalisation of site managers and team leaders for building renovation sites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Marta Hevia Fano</dc:creator>
  <cp:lastModifiedBy>Marta Hevia Fano</cp:lastModifiedBy>
  <cp:revision>85</cp:revision>
  <cp:lastPrinted>2022-05-09T10:10:35Z</cp:lastPrinted>
  <dcterms:created xsi:type="dcterms:W3CDTF">2022-03-01T09:31:56Z</dcterms:created>
  <dcterms:modified xsi:type="dcterms:W3CDTF">2022-05-09T10:17:51Z</dcterms:modified>
</cp:coreProperties>
</file>