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8" r:id="rId3"/>
    <p:sldId id="273" r:id="rId4"/>
    <p:sldId id="276" r:id="rId5"/>
    <p:sldId id="275" r:id="rId6"/>
    <p:sldId id="277" r:id="rId7"/>
    <p:sldId id="279" r:id="rId8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9F970-839B-4592-B2DF-8C8875A2F02B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6DE-9E72-45C5-9E59-819EE479DE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01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 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16" y="233680"/>
            <a:ext cx="2279884" cy="10678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 userDrawn="1"/>
        </p:nvSpPr>
        <p:spPr>
          <a:xfrm>
            <a:off x="2637211" y="425248"/>
            <a:ext cx="6185400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1600" b="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Professionalising site managers and team leaders in the specific management of building renovation sites in Europe</a:t>
            </a:r>
            <a:endParaRPr lang="es-ES" sz="1600" b="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Immagine 3" descr="Immagine che contiene testo, schermo, screenshot&#10;&#10;Descrizione generata automaticamente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16" y="6216520"/>
            <a:ext cx="903189" cy="50913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 userDrawn="1"/>
        </p:nvSpPr>
        <p:spPr>
          <a:xfrm>
            <a:off x="1335505" y="6292871"/>
            <a:ext cx="23936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 Nb. 2020-1-FR01-KA202-080105 (2020-2023</a:t>
            </a:r>
            <a:endParaRPr lang="es-ES" sz="800" spc="0" dirty="0">
              <a:latin typeface="Calibri Light" panose="020F0302020204030204" pitchFamily="34" charset="0"/>
            </a:endParaRPr>
          </a:p>
        </p:txBody>
      </p:sp>
      <p:grpSp>
        <p:nvGrpSpPr>
          <p:cNvPr id="11" name="Groupe 12"/>
          <p:cNvGrpSpPr/>
          <p:nvPr userDrawn="1"/>
        </p:nvGrpSpPr>
        <p:grpSpPr>
          <a:xfrm>
            <a:off x="5729911" y="6292871"/>
            <a:ext cx="5151755" cy="549275"/>
            <a:chOff x="0" y="0"/>
            <a:chExt cx="5151755" cy="549275"/>
          </a:xfrm>
        </p:grpSpPr>
        <p:pic>
          <p:nvPicPr>
            <p:cNvPr id="12" name="Image 16" descr="EDA welcomes PEDMEDE as a new member - EDA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300" y="69850"/>
              <a:ext cx="1354455" cy="3263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0100" y="0"/>
              <a:ext cx="607060" cy="549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150"/>
              <a:ext cx="1273175" cy="1924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4" descr="CCCA-BTP : Anime et innove un réseau de 126 CFA du BTP !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4950" y="4445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5" descr="Institute for Professional and Vocational Training in construction sector ( Formedil) | Bus.Trainers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800" y="107950"/>
              <a:ext cx="768350" cy="27114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7" name="Connettore 1 8"/>
          <p:cNvCxnSpPr/>
          <p:nvPr userDrawn="1"/>
        </p:nvCxnSpPr>
        <p:spPr>
          <a:xfrm>
            <a:off x="0" y="6146431"/>
            <a:ext cx="12192000" cy="70089"/>
          </a:xfrm>
          <a:prstGeom prst="line">
            <a:avLst/>
          </a:prstGeom>
          <a:ln w="38100" cmpd="sng">
            <a:solidFill>
              <a:srgbClr val="06668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42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35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49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1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2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63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79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53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7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18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BD17-4CE6-4024-B4E3-04A8783743E1}" type="datetimeFigureOut">
              <a:rPr lang="es-ES" smtClean="0"/>
              <a:t>09/05/2022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E39A-B271-4560-80DB-33F4207D7ED8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 1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16" y="233680"/>
            <a:ext cx="2279884" cy="10678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 userDrawn="1"/>
        </p:nvSpPr>
        <p:spPr>
          <a:xfrm>
            <a:off x="2637211" y="425248"/>
            <a:ext cx="6185400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1600" b="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Professionalising site managers and team leaders in the specific management of building renovation sites in Europe</a:t>
            </a:r>
            <a:endParaRPr lang="es-ES" sz="1600" b="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8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25052"/>
            <a:ext cx="9144000" cy="1761875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IO4: Transnational strategy and national systems for the positioning, support and </a:t>
            </a:r>
            <a:r>
              <a:rPr lang="en-GB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professionalisation</a:t>
            </a: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site managers and team leaders for building renovation sites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86927"/>
            <a:ext cx="9144000" cy="1606967"/>
          </a:xfrm>
          <a:solidFill>
            <a:srgbClr val="066684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IO4-A1</a:t>
            </a:r>
            <a:r>
              <a:rPr lang="en-GB" sz="3200" dirty="0">
                <a:solidFill>
                  <a:schemeClr val="bg1"/>
                </a:solidFill>
              </a:rPr>
              <a:t>. </a:t>
            </a:r>
            <a:r>
              <a:rPr lang="en-GB" sz="3200" dirty="0">
                <a:solidFill>
                  <a:schemeClr val="bg1"/>
                </a:solidFill>
              </a:rPr>
              <a:t>Implementation of the targeted experimental </a:t>
            </a:r>
            <a:r>
              <a:rPr lang="en-GB" sz="3200" dirty="0" err="1">
                <a:solidFill>
                  <a:schemeClr val="bg1"/>
                </a:solidFill>
              </a:rPr>
              <a:t>professionalisation</a:t>
            </a:r>
            <a:r>
              <a:rPr lang="en-GB" sz="3200" dirty="0">
                <a:solidFill>
                  <a:schemeClr val="bg1"/>
                </a:solidFill>
              </a:rPr>
              <a:t> scheme </a:t>
            </a:r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FLC Asturias (Spain)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14400" y="2475374"/>
            <a:ext cx="10635916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Experimental training for site managers and team leaders (current or future) designated as direct beneficiaries of the project (</a:t>
            </a:r>
            <a:r>
              <a:rPr lang="en-GB" sz="2400" b="1" dirty="0">
                <a:solidFill>
                  <a:srgbClr val="06668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10-15 participants per country</a:t>
            </a: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with a two-week mobility period in a partner country.</a:t>
            </a:r>
            <a:endParaRPr lang="es-ES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89186" y="1672552"/>
            <a:ext cx="5105628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solidFill>
                  <a:srgbClr val="06668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Results expected from </a:t>
            </a:r>
            <a:r>
              <a:rPr lang="en-GB" sz="3600" dirty="0" smtClean="0">
                <a:solidFill>
                  <a:srgbClr val="06668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IO4</a:t>
            </a:r>
            <a:endParaRPr lang="es-ES" sz="3600" dirty="0">
              <a:solidFill>
                <a:srgbClr val="06668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68400" y="2069321"/>
            <a:ext cx="10178716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IO4-A1. </a:t>
            </a:r>
            <a:r>
              <a:rPr lang="en-GB" sz="2400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of the targeted experimental </a:t>
            </a:r>
            <a:r>
              <a:rPr lang="en-GB" sz="2400" dirty="0" err="1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professionalisation</a:t>
            </a:r>
            <a:r>
              <a:rPr lang="en-GB" sz="2400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scheme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clearly identified territories and with clearly identified partners in each country. 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26463" y="1253452"/>
            <a:ext cx="4605684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solidFill>
                  <a:srgbClr val="06668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Steps and methodology</a:t>
            </a:r>
            <a:endParaRPr lang="es-ES" sz="3600" dirty="0">
              <a:solidFill>
                <a:srgbClr val="06668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41500" y="3486701"/>
            <a:ext cx="996950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66684"/>
              </a:buClr>
              <a:buFont typeface="+mj-lt"/>
              <a:buAutoNum type="arabicPeriod"/>
            </a:pP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Recruitment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target groups (current or future team leaders and site managers) </a:t>
            </a: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their </a:t>
            </a: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positioning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individualised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professionalisation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pathways.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66684"/>
              </a:buCl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Modular work-linked </a:t>
            </a: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according to the prescriptions resulting from IO1 of the project.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66684"/>
              </a:buClr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 of professionalization in another partner country of the "internship" or "job shadowing" type (compulsory or offered as an option financed under the Erasmus+ Mobility programme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66684"/>
              </a:buCl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recognition of learning outcomes with </a:t>
            </a: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Badges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39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308100" y="2331387"/>
            <a:ext cx="10178716" cy="3154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 smtClean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IO4-A2. </a:t>
            </a:r>
            <a:r>
              <a:rPr lang="en-GB" sz="2400" dirty="0" smtClean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Adjustment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transnational system for positioning, support and </a:t>
            </a:r>
            <a:r>
              <a:rPr lang="en-GB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professionalisation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according to the result of the experiments. </a:t>
            </a:r>
            <a:r>
              <a:rPr lang="en-GB" sz="2400" dirty="0" smtClean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Identification of points of vigilance.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79500" indent="-342900" algn="just">
              <a:lnSpc>
                <a:spcPct val="107000"/>
              </a:lnSpc>
              <a:buClr>
                <a:srgbClr val="066684"/>
              </a:buClr>
              <a:buFont typeface="+mj-lt"/>
              <a:buAutoNum type="arabicPeriod" startAt="5"/>
            </a:pP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 of the results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experiments in each partner country and </a:t>
            </a: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transnational synthesis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terms of recommended improvements before moving on to the deployment phase.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79500" indent="-342900" algn="just">
              <a:lnSpc>
                <a:spcPct val="107000"/>
              </a:lnSpc>
              <a:buClr>
                <a:srgbClr val="066684"/>
              </a:buClr>
              <a:buFont typeface="+mj-lt"/>
              <a:buAutoNum type="arabicPeriod" startAt="5"/>
            </a:pP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Drawing up a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realistic and pragmatic strategic </a:t>
            </a: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the deployment of the system in the partnership countries over 3 years following the completion of the project.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79500" indent="-342900" algn="just">
              <a:lnSpc>
                <a:spcPct val="107000"/>
              </a:lnSpc>
              <a:buClr>
                <a:srgbClr val="066684"/>
              </a:buClr>
              <a:buFont typeface="+mj-lt"/>
              <a:buAutoNum type="arabicPeriod" startAt="5"/>
            </a:pP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Validation of the recommendations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 NAGs in all the partnership countries.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51863" y="1443952"/>
            <a:ext cx="4605684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solidFill>
                  <a:srgbClr val="06668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Steps and methodology</a:t>
            </a:r>
            <a:endParaRPr lang="es-ES" sz="3600" dirty="0">
              <a:solidFill>
                <a:srgbClr val="06668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826282" y="1443952"/>
            <a:ext cx="2056845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solidFill>
                  <a:srgbClr val="06668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Timetable</a:t>
            </a:r>
            <a:endParaRPr lang="es-ES" sz="3600" dirty="0">
              <a:solidFill>
                <a:srgbClr val="06668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2298700"/>
            <a:ext cx="10553700" cy="298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1701" y="1558252"/>
            <a:ext cx="10007958" cy="1277914"/>
          </a:xfrm>
          <a:prstGeom prst="rect">
            <a:avLst/>
          </a:prstGeom>
          <a:solidFill>
            <a:srgbClr val="066684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Recruitment </a:t>
            </a:r>
            <a:r>
              <a:rPr lang="en-GB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positioning </a:t>
            </a: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individualised </a:t>
            </a:r>
            <a:r>
              <a:rPr lang="en-GB" sz="3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professionalisation</a:t>
            </a: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pathways in </a:t>
            </a:r>
            <a:r>
              <a:rPr lang="en-GB" sz="36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FLC Asturias</a:t>
            </a:r>
            <a:endParaRPr lang="es-ES" sz="36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95499" y="3708732"/>
            <a:ext cx="2921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3600" dirty="0" smtClean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Recruitment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134100" y="3196901"/>
            <a:ext cx="373379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Trainees from regular courses in their WBL stage</a:t>
            </a:r>
          </a:p>
        </p:txBody>
      </p:sp>
      <p:sp>
        <p:nvSpPr>
          <p:cNvPr id="10" name="Flecha curvada hacia la derecha 9"/>
          <p:cNvSpPr/>
          <p:nvPr/>
        </p:nvSpPr>
        <p:spPr>
          <a:xfrm>
            <a:off x="1142999" y="3880591"/>
            <a:ext cx="952500" cy="973951"/>
          </a:xfrm>
          <a:prstGeom prst="curvedRightArrow">
            <a:avLst/>
          </a:prstGeom>
          <a:solidFill>
            <a:srgbClr val="0666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34100" y="4233975"/>
            <a:ext cx="373379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 hosting these WBL stage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6134099" y="5271049"/>
            <a:ext cx="3733799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Trainer/Tutor VET </a:t>
            </a:r>
            <a:r>
              <a:rPr lang="en-GB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center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1701" y="1558252"/>
            <a:ext cx="10007958" cy="1277914"/>
          </a:xfrm>
          <a:prstGeom prst="rect">
            <a:avLst/>
          </a:prstGeom>
          <a:solidFill>
            <a:srgbClr val="066684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Recruitment </a:t>
            </a:r>
            <a:r>
              <a:rPr lang="en-GB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positioning </a:t>
            </a: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individualised </a:t>
            </a:r>
            <a:r>
              <a:rPr lang="en-GB" sz="3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professionalisation</a:t>
            </a: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pathways in </a:t>
            </a:r>
            <a:r>
              <a:rPr lang="en-GB" sz="36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FLC Asturias</a:t>
            </a:r>
            <a:endParaRPr lang="es-ES" sz="36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27200" y="3256542"/>
            <a:ext cx="4381859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3600" dirty="0" smtClean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Experimenting WS Block 3</a:t>
            </a:r>
            <a:endParaRPr lang="es-ES" sz="3600" dirty="0">
              <a:solidFill>
                <a:srgbClr val="06668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644650" y="4534456"/>
            <a:ext cx="467359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Mastering the technical and organisational aspects of teamwork 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lecha curvada hacia la derecha 10"/>
          <p:cNvSpPr/>
          <p:nvPr/>
        </p:nvSpPr>
        <p:spPr>
          <a:xfrm>
            <a:off x="692150" y="3436091"/>
            <a:ext cx="952500" cy="973951"/>
          </a:xfrm>
          <a:prstGeom prst="curvedRightArrow">
            <a:avLst/>
          </a:prstGeom>
          <a:solidFill>
            <a:srgbClr val="0666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311900" y="2946647"/>
            <a:ext cx="520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Component 3.2.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Management and control of on-site protection of workers and buildings, including erection/dismantling of scaffolding, work at height, difficult access and use of hazardous materials on renovation sites. 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6311900" y="4522312"/>
            <a:ext cx="53975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Component 3.3.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Waste management on renovation sites: planning and management of waste bins, sorting and recycling.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perations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(circular economy), and the use of appropriate monitoring tools.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46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338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   IO4: Transnational strategy and national systems for the positioning, support and professionalisation of site managers and team leaders for building renovation sites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Hevia Fano</dc:creator>
  <cp:lastModifiedBy>Marta Hevia Fano</cp:lastModifiedBy>
  <cp:revision>85</cp:revision>
  <cp:lastPrinted>2022-05-09T10:10:35Z</cp:lastPrinted>
  <dcterms:created xsi:type="dcterms:W3CDTF">2022-03-01T09:31:56Z</dcterms:created>
  <dcterms:modified xsi:type="dcterms:W3CDTF">2022-05-09T10:17:51Z</dcterms:modified>
</cp:coreProperties>
</file>