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1" r:id="rId4"/>
    <p:sldId id="260" r:id="rId5"/>
    <p:sldId id="262" r:id="rId6"/>
    <p:sldId id="258" r:id="rId7"/>
    <p:sldId id="263" r:id="rId8"/>
    <p:sldId id="264" r:id="rId9"/>
    <p:sldId id="259" r:id="rId10"/>
    <p:sldId id="266" r:id="rId11"/>
    <p:sldId id="265" r:id="rId12"/>
    <p:sldId id="269" r:id="rId13"/>
    <p:sldId id="268" r:id="rId14"/>
    <p:sldId id="267" r:id="rId15"/>
    <p:sldId id="270" r:id="rId16"/>
    <p:sldId id="274" r:id="rId17"/>
    <p:sldId id="272" r:id="rId18"/>
    <p:sldId id="273" r:id="rId19"/>
    <p:sldId id="271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712" autoAdjust="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FDBA7-CC14-4F69-87F7-EAE436776EEB}" type="datetimeFigureOut">
              <a:rPr lang="fr-FR" smtClean="0"/>
              <a:t>15/06/2023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E6A36A-0BD4-41A1-8035-64D2BC4653D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28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E6A36A-0BD4-41A1-8035-64D2BC4653D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994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6/15/2023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novup.org/wp-content/uploads/2023/06/00.-Animation_RenovUp_VF.mp4" TargetMode="External"/><Relationship Id="rId2" Type="http://schemas.openxmlformats.org/officeDocument/2006/relationships/hyperlink" Target="https://cccabtp.sharepoint.com/:v:/s/CCCA-BTP_RenovUP19/EQfGZvztkFtKhFWGyrMzziYBItJj93qQ9pZLhn8VIizsPg?e=izAFHG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renovup.org/" TargetMode="Externa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renovup.org/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restaurantlieuunique.fr/" TargetMode="Externa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9157A-FA32-E881-187E-54AB20E699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 TRANSNATIONAL MEETING</a:t>
            </a:r>
            <a:b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 JUNE 2023 (09:30-17:30)</a:t>
            </a:r>
            <a:endParaRPr lang="fr-FR" sz="3600" dirty="0"/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FFEFAEFC-EE86-38A6-9140-0EC8BDC3F7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75" y="212576"/>
            <a:ext cx="3790373" cy="16514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DD3DA134-5012-7773-D313-585E9BBBD3FC}"/>
              </a:ext>
            </a:extLst>
          </p:cNvPr>
          <p:cNvGrpSpPr/>
          <p:nvPr/>
        </p:nvGrpSpPr>
        <p:grpSpPr>
          <a:xfrm>
            <a:off x="1218109" y="5556473"/>
            <a:ext cx="9755782" cy="698535"/>
            <a:chOff x="1916747" y="5520962"/>
            <a:chExt cx="9755782" cy="698535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4348A98F-ACC1-F933-6197-B9F0E2633FC7}"/>
                </a:ext>
              </a:extLst>
            </p:cNvPr>
            <p:cNvGrpSpPr/>
            <p:nvPr/>
          </p:nvGrpSpPr>
          <p:grpSpPr>
            <a:xfrm>
              <a:off x="3192206" y="5520962"/>
              <a:ext cx="8480323" cy="698535"/>
              <a:chOff x="0" y="38864"/>
              <a:chExt cx="5151755" cy="464131"/>
            </a:xfrm>
          </p:grpSpPr>
          <p:pic>
            <p:nvPicPr>
              <p:cNvPr id="6" name="Image 5" descr="EDA welcomes PEDMEDE as a new member - EDA">
                <a:extLst>
                  <a:ext uri="{FF2B5EF4-FFF2-40B4-BE49-F238E27FC236}">
                    <a16:creationId xmlns:a16="http://schemas.microsoft.com/office/drawing/2014/main" id="{FACE09E9-DED2-AF4D-2690-BDF2AA6D21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7300" y="164250"/>
                <a:ext cx="1354455" cy="32639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" name="Image 6">
                <a:extLst>
                  <a:ext uri="{FF2B5EF4-FFF2-40B4-BE49-F238E27FC236}">
                    <a16:creationId xmlns:a16="http://schemas.microsoft.com/office/drawing/2014/main" id="{A7DC0388-6D3C-6B46-EB69-EC4E21D6BC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3053" y="38864"/>
                <a:ext cx="564107" cy="46278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" name="Image 7">
                <a:extLst>
                  <a:ext uri="{FF2B5EF4-FFF2-40B4-BE49-F238E27FC236}">
                    <a16:creationId xmlns:a16="http://schemas.microsoft.com/office/drawing/2014/main" id="{711CFCEB-4804-B49E-7AC7-309452EB10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02150"/>
                <a:ext cx="1273175" cy="19240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" name="Image 8" descr="CCCA-BTP : Anime et innove un réseau de 126 CFA du BTP !">
                <a:extLst>
                  <a:ext uri="{FF2B5EF4-FFF2-40B4-BE49-F238E27FC236}">
                    <a16:creationId xmlns:a16="http://schemas.microsoft.com/office/drawing/2014/main" id="{17B03466-1F24-1393-E9AE-419F1A4D9C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4514" y="4445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" name="Image 9" descr="Institute for Professional and Vocational Training in construction sector ( Formedil) | Bus.Trainers">
                <a:extLst>
                  <a:ext uri="{FF2B5EF4-FFF2-40B4-BE49-F238E27FC236}">
                    <a16:creationId xmlns:a16="http://schemas.microsoft.com/office/drawing/2014/main" id="{7F054E35-732B-D7CD-2EF5-BC88EF9CA9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44800" y="231850"/>
                <a:ext cx="768350" cy="27114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026" name="Picture 2" descr="Erasmus+: More study and staff mobility opportunities to be funded in ...">
              <a:extLst>
                <a:ext uri="{FF2B5EF4-FFF2-40B4-BE49-F238E27FC236}">
                  <a16:creationId xmlns:a16="http://schemas.microsoft.com/office/drawing/2014/main" id="{2AFDC8CC-F6AE-0ADE-8896-2050A6C94C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6747" y="5542572"/>
              <a:ext cx="1170021" cy="65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50162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9157A-FA32-E881-187E-54AB20E699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fr-FR" sz="2800" b="1" dirty="0">
                <a:latin typeface="Calibri" panose="020F0502020204030204" pitchFamily="34" charset="0"/>
              </a:rPr>
              <a:t>GOOD PRACTICE SEMINAR WITH PROJECT PARTNERS AND FRENCH TRAINERS </a:t>
            </a:r>
            <a:b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 JUNE 2023 (09:30-13:00)</a:t>
            </a:r>
            <a:endParaRPr lang="fr-FR" sz="2800" dirty="0"/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FFEFAEFC-EE86-38A6-9140-0EC8BDC3F7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75" y="212576"/>
            <a:ext cx="3790373" cy="16514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DD3DA134-5012-7773-D313-585E9BBBD3FC}"/>
              </a:ext>
            </a:extLst>
          </p:cNvPr>
          <p:cNvGrpSpPr/>
          <p:nvPr/>
        </p:nvGrpSpPr>
        <p:grpSpPr>
          <a:xfrm>
            <a:off x="1218109" y="5556473"/>
            <a:ext cx="9755782" cy="698535"/>
            <a:chOff x="1916747" y="5520962"/>
            <a:chExt cx="9755782" cy="698535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4348A98F-ACC1-F933-6197-B9F0E2633FC7}"/>
                </a:ext>
              </a:extLst>
            </p:cNvPr>
            <p:cNvGrpSpPr/>
            <p:nvPr/>
          </p:nvGrpSpPr>
          <p:grpSpPr>
            <a:xfrm>
              <a:off x="3192206" y="5520962"/>
              <a:ext cx="8480323" cy="698535"/>
              <a:chOff x="0" y="38864"/>
              <a:chExt cx="5151755" cy="464131"/>
            </a:xfrm>
          </p:grpSpPr>
          <p:pic>
            <p:nvPicPr>
              <p:cNvPr id="6" name="Image 5" descr="EDA welcomes PEDMEDE as a new member - EDA">
                <a:extLst>
                  <a:ext uri="{FF2B5EF4-FFF2-40B4-BE49-F238E27FC236}">
                    <a16:creationId xmlns:a16="http://schemas.microsoft.com/office/drawing/2014/main" id="{FACE09E9-DED2-AF4D-2690-BDF2AA6D21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7300" y="164250"/>
                <a:ext cx="1354455" cy="32639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" name="Image 6">
                <a:extLst>
                  <a:ext uri="{FF2B5EF4-FFF2-40B4-BE49-F238E27FC236}">
                    <a16:creationId xmlns:a16="http://schemas.microsoft.com/office/drawing/2014/main" id="{A7DC0388-6D3C-6B46-EB69-EC4E21D6BC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3053" y="38864"/>
                <a:ext cx="564107" cy="46278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" name="Image 7">
                <a:extLst>
                  <a:ext uri="{FF2B5EF4-FFF2-40B4-BE49-F238E27FC236}">
                    <a16:creationId xmlns:a16="http://schemas.microsoft.com/office/drawing/2014/main" id="{711CFCEB-4804-B49E-7AC7-309452EB10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02150"/>
                <a:ext cx="1273175" cy="19240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" name="Image 8" descr="CCCA-BTP : Anime et innove un réseau de 126 CFA du BTP !">
                <a:extLst>
                  <a:ext uri="{FF2B5EF4-FFF2-40B4-BE49-F238E27FC236}">
                    <a16:creationId xmlns:a16="http://schemas.microsoft.com/office/drawing/2014/main" id="{17B03466-1F24-1393-E9AE-419F1A4D9C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4514" y="4445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" name="Image 9" descr="Institute for Professional and Vocational Training in construction sector ( Formedil) | Bus.Trainers">
                <a:extLst>
                  <a:ext uri="{FF2B5EF4-FFF2-40B4-BE49-F238E27FC236}">
                    <a16:creationId xmlns:a16="http://schemas.microsoft.com/office/drawing/2014/main" id="{7F054E35-732B-D7CD-2EF5-BC88EF9CA9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44800" y="231850"/>
                <a:ext cx="768350" cy="27114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026" name="Picture 2" descr="Erasmus+: More study and staff mobility opportunities to be funded in ...">
              <a:extLst>
                <a:ext uri="{FF2B5EF4-FFF2-40B4-BE49-F238E27FC236}">
                  <a16:creationId xmlns:a16="http://schemas.microsoft.com/office/drawing/2014/main" id="{2AFDC8CC-F6AE-0ADE-8896-2050A6C94C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6747" y="5542572"/>
              <a:ext cx="1170021" cy="65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1167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latin typeface="Calibri" panose="020F0502020204030204" pitchFamily="34" charset="0"/>
              </a:rPr>
              <a:t>Good Practice Seminar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Exchanges and debates on experiences</a:t>
            </a:r>
            <a:b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Pierre Touillon / Marta Hevia Fano / Philippe Dreyfus</a:t>
            </a:r>
            <a:endParaRPr lang="fr-FR" sz="32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130395"/>
            <a:ext cx="10351471" cy="3599315"/>
          </a:xfrm>
        </p:spPr>
        <p:txBody>
          <a:bodyPr>
            <a:normAutofit/>
          </a:bodyPr>
          <a:lstStyle/>
          <a:p>
            <a:pPr lvl="0"/>
            <a:r>
              <a:rPr lang="en-GB" sz="1800" i="1" dirty="0">
                <a:solidFill>
                  <a:srgbClr val="7030A0"/>
                </a:solidFill>
              </a:rPr>
              <a:t>Sharing of experience in training future site managers and team leaders</a:t>
            </a:r>
          </a:p>
          <a:p>
            <a:pPr lvl="0"/>
            <a:endParaRPr lang="fr-FR" sz="800" i="1" dirty="0">
              <a:solidFill>
                <a:srgbClr val="7030A0"/>
              </a:solidFill>
            </a:endParaRPr>
          </a:p>
          <a:p>
            <a:pPr lvl="0"/>
            <a:r>
              <a:rPr lang="en-GB" sz="1800" i="1" dirty="0">
                <a:solidFill>
                  <a:srgbClr val="7030A0"/>
                </a:solidFill>
              </a:rPr>
              <a:t>Accompaniment and professionalization of trainers</a:t>
            </a:r>
          </a:p>
          <a:p>
            <a:pPr lvl="0"/>
            <a:endParaRPr lang="fr-FR" sz="800" i="1" dirty="0">
              <a:solidFill>
                <a:srgbClr val="7030A0"/>
              </a:solidFill>
            </a:endParaRPr>
          </a:p>
          <a:p>
            <a:pPr lvl="0"/>
            <a:r>
              <a:rPr lang="fr-FR" sz="1800" i="1" dirty="0" err="1">
                <a:solidFill>
                  <a:srgbClr val="7030A0"/>
                </a:solidFill>
              </a:rPr>
              <a:t>Experience</a:t>
            </a:r>
            <a:r>
              <a:rPr lang="fr-FR" sz="1800" i="1" dirty="0">
                <a:solidFill>
                  <a:srgbClr val="7030A0"/>
                </a:solidFill>
              </a:rPr>
              <a:t> in </a:t>
            </a:r>
            <a:r>
              <a:rPr lang="fr-FR" sz="1800" i="1" dirty="0" err="1">
                <a:solidFill>
                  <a:srgbClr val="7030A0"/>
                </a:solidFill>
              </a:rPr>
              <a:t>companies</a:t>
            </a:r>
            <a:endParaRPr lang="fr-FR" sz="1800" i="1" dirty="0">
              <a:solidFill>
                <a:srgbClr val="7030A0"/>
              </a:solidFill>
            </a:endParaRPr>
          </a:p>
          <a:p>
            <a:pPr lvl="0"/>
            <a:endParaRPr lang="fr-FR" sz="800" i="1" dirty="0">
              <a:solidFill>
                <a:srgbClr val="7030A0"/>
              </a:solidFill>
            </a:endParaRPr>
          </a:p>
          <a:p>
            <a:r>
              <a:rPr lang="fr-FR" sz="1800" i="1" dirty="0" err="1">
                <a:solidFill>
                  <a:srgbClr val="7030A0"/>
                </a:solidFill>
              </a:rPr>
              <a:t>What</a:t>
            </a:r>
            <a:r>
              <a:rPr lang="fr-FR" sz="1800" i="1" dirty="0">
                <a:solidFill>
                  <a:srgbClr val="7030A0"/>
                </a:solidFill>
              </a:rPr>
              <a:t> </a:t>
            </a:r>
            <a:r>
              <a:rPr lang="fr-FR" sz="1800" i="1" dirty="0" err="1">
                <a:solidFill>
                  <a:srgbClr val="7030A0"/>
                </a:solidFill>
              </a:rPr>
              <a:t>should</a:t>
            </a:r>
            <a:r>
              <a:rPr lang="fr-FR" sz="1800" i="1" dirty="0">
                <a:solidFill>
                  <a:srgbClr val="7030A0"/>
                </a:solidFill>
              </a:rPr>
              <a:t> </a:t>
            </a:r>
            <a:r>
              <a:rPr lang="fr-FR" sz="1800" i="1" dirty="0" err="1">
                <a:solidFill>
                  <a:srgbClr val="7030A0"/>
                </a:solidFill>
              </a:rPr>
              <a:t>be</a:t>
            </a:r>
            <a:r>
              <a:rPr lang="fr-FR" sz="1800" i="1" dirty="0">
                <a:solidFill>
                  <a:srgbClr val="7030A0"/>
                </a:solidFill>
              </a:rPr>
              <a:t> </a:t>
            </a:r>
            <a:r>
              <a:rPr lang="fr-FR" sz="1800" i="1" dirty="0" err="1">
                <a:solidFill>
                  <a:srgbClr val="7030A0"/>
                </a:solidFill>
              </a:rPr>
              <a:t>changed</a:t>
            </a:r>
            <a:r>
              <a:rPr lang="fr-FR" sz="1800" i="1" dirty="0">
                <a:solidFill>
                  <a:srgbClr val="7030A0"/>
                </a:solidFill>
              </a:rPr>
              <a:t>?</a:t>
            </a: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8049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latin typeface="Calibri" panose="020F0502020204030204" pitchFamily="34" charset="0"/>
              </a:rPr>
              <a:t>Good Practice Seminar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Discussions and debates on the extension of the actions undertaken</a:t>
            </a:r>
            <a:b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Pierre Touillon / Marta Hevia Fano / Philippe Dreyfus</a:t>
            </a:r>
            <a:endParaRPr lang="fr-FR" sz="32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130395"/>
            <a:ext cx="10351471" cy="3599315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GB" sz="1800" i="1" dirty="0">
                <a:solidFill>
                  <a:srgbClr val="7030A0"/>
                </a:solidFill>
              </a:rPr>
              <a:t>What can be deported to each country and how?</a:t>
            </a:r>
          </a:p>
          <a:p>
            <a:pPr lvl="0">
              <a:lnSpc>
                <a:spcPct val="100000"/>
              </a:lnSpc>
            </a:pPr>
            <a:endParaRPr lang="fr-FR" sz="800" i="1" dirty="0">
              <a:solidFill>
                <a:srgbClr val="7030A0"/>
              </a:solidFill>
            </a:endParaRPr>
          </a:p>
          <a:p>
            <a:pPr lvl="0">
              <a:lnSpc>
                <a:spcPct val="100000"/>
              </a:lnSpc>
            </a:pPr>
            <a:r>
              <a:rPr lang="en-GB" sz="1800" i="1" dirty="0">
                <a:solidFill>
                  <a:srgbClr val="7030A0"/>
                </a:solidFill>
              </a:rPr>
              <a:t>What challenges did the project fail to address?</a:t>
            </a:r>
          </a:p>
          <a:p>
            <a:pPr lvl="0">
              <a:lnSpc>
                <a:spcPct val="100000"/>
              </a:lnSpc>
            </a:pPr>
            <a:endParaRPr lang="fr-FR" sz="800" i="1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en-GB" sz="1800" i="1" dirty="0">
                <a:solidFill>
                  <a:srgbClr val="7030A0"/>
                </a:solidFill>
              </a:rPr>
              <a:t>Ideas for extending the European partnership initiated with RenovUp.</a:t>
            </a:r>
            <a:endParaRPr lang="fr-FR" sz="1800" i="1" dirty="0">
              <a:solidFill>
                <a:srgbClr val="7030A0"/>
              </a:solidFill>
            </a:endParaRP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0848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9157A-FA32-E881-187E-54AB20E699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036955" marR="808990" algn="ctr">
              <a:lnSpc>
                <a:spcPts val="1925"/>
              </a:lnSpc>
              <a:spcAft>
                <a:spcPts val="1000"/>
              </a:spcAft>
            </a:pPr>
            <a:r>
              <a:rPr lang="fr-FR" sz="2000" b="1" dirty="0">
                <a:latin typeface="Calibri" panose="020F0502020204030204" pitchFamily="34" charset="0"/>
              </a:rPr>
              <a:t>SÉMINAIRE-DÉBAT</a:t>
            </a:r>
            <a:br>
              <a:rPr lang="fr-FR" sz="2000" b="1" dirty="0">
                <a:latin typeface="Calibri" panose="020F0502020204030204" pitchFamily="34" charset="0"/>
              </a:rPr>
            </a:br>
            <a:r>
              <a:rPr lang="fr-FR" sz="2000" b="1" dirty="0">
                <a:latin typeface="Calibri" panose="020F0502020204030204" pitchFamily="34" charset="0"/>
              </a:rPr>
              <a:t>PROFESSIONNALISER LES CHANTIERS DE RENOVATION :</a:t>
            </a:r>
            <a:br>
              <a:rPr lang="fr-FR" sz="2000" b="1" dirty="0">
                <a:latin typeface="Calibri" panose="020F0502020204030204" pitchFamily="34" charset="0"/>
              </a:rPr>
            </a:br>
            <a:r>
              <a:rPr lang="fr-FR" sz="2000" b="1" dirty="0">
                <a:latin typeface="Calibri" panose="020F0502020204030204" pitchFamily="34" charset="0"/>
              </a:rPr>
              <a:t>Nouvelles pistes pour la formation</a:t>
            </a:r>
            <a:br>
              <a:rPr lang="fr-F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000" b="1" dirty="0">
                <a:latin typeface="Calibri" panose="020F0502020204030204" pitchFamily="34" charset="0"/>
              </a:rPr>
              <a:t>15 JUIN 2023</a:t>
            </a:r>
            <a:endParaRPr lang="fr-FR" sz="2000" dirty="0"/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FFEFAEFC-EE86-38A6-9140-0EC8BDC3F7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75" y="212576"/>
            <a:ext cx="3790373" cy="165147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DD3DA134-5012-7773-D313-585E9BBBD3FC}"/>
              </a:ext>
            </a:extLst>
          </p:cNvPr>
          <p:cNvGrpSpPr/>
          <p:nvPr/>
        </p:nvGrpSpPr>
        <p:grpSpPr>
          <a:xfrm>
            <a:off x="1218109" y="5556473"/>
            <a:ext cx="9755782" cy="698535"/>
            <a:chOff x="1916747" y="5520962"/>
            <a:chExt cx="9755782" cy="698535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4348A98F-ACC1-F933-6197-B9F0E2633FC7}"/>
                </a:ext>
              </a:extLst>
            </p:cNvPr>
            <p:cNvGrpSpPr/>
            <p:nvPr/>
          </p:nvGrpSpPr>
          <p:grpSpPr>
            <a:xfrm>
              <a:off x="3192206" y="5520962"/>
              <a:ext cx="8480323" cy="698535"/>
              <a:chOff x="0" y="38864"/>
              <a:chExt cx="5151755" cy="464131"/>
            </a:xfrm>
          </p:grpSpPr>
          <p:pic>
            <p:nvPicPr>
              <p:cNvPr id="6" name="Image 5" descr="EDA welcomes PEDMEDE as a new member - EDA">
                <a:extLst>
                  <a:ext uri="{FF2B5EF4-FFF2-40B4-BE49-F238E27FC236}">
                    <a16:creationId xmlns:a16="http://schemas.microsoft.com/office/drawing/2014/main" id="{FACE09E9-DED2-AF4D-2690-BDF2AA6D21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7300" y="164250"/>
                <a:ext cx="1354455" cy="32639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7" name="Image 6">
                <a:extLst>
                  <a:ext uri="{FF2B5EF4-FFF2-40B4-BE49-F238E27FC236}">
                    <a16:creationId xmlns:a16="http://schemas.microsoft.com/office/drawing/2014/main" id="{A7DC0388-6D3C-6B46-EB69-EC4E21D6BC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13053" y="38864"/>
                <a:ext cx="564107" cy="462786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8" name="Image 7">
                <a:extLst>
                  <a:ext uri="{FF2B5EF4-FFF2-40B4-BE49-F238E27FC236}">
                    <a16:creationId xmlns:a16="http://schemas.microsoft.com/office/drawing/2014/main" id="{711CFCEB-4804-B49E-7AC7-309452EB10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02150"/>
                <a:ext cx="1273175" cy="19240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9" name="Image 8" descr="CCCA-BTP : Anime et innove un réseau de 126 CFA du BTP !">
                <a:extLst>
                  <a:ext uri="{FF2B5EF4-FFF2-40B4-BE49-F238E27FC236}">
                    <a16:creationId xmlns:a16="http://schemas.microsoft.com/office/drawing/2014/main" id="{17B03466-1F24-1393-E9AE-419F1A4D9C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64514" y="44450"/>
                <a:ext cx="457200" cy="4572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" name="Image 9" descr="Institute for Professional and Vocational Training in construction sector ( Formedil) | Bus.Trainers">
                <a:extLst>
                  <a:ext uri="{FF2B5EF4-FFF2-40B4-BE49-F238E27FC236}">
                    <a16:creationId xmlns:a16="http://schemas.microsoft.com/office/drawing/2014/main" id="{7F054E35-732B-D7CD-2EF5-BC88EF9CA9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44800" y="231850"/>
                <a:ext cx="768350" cy="27114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026" name="Picture 2" descr="Erasmus+: More study and staff mobility opportunities to be funded in ...">
              <a:extLst>
                <a:ext uri="{FF2B5EF4-FFF2-40B4-BE49-F238E27FC236}">
                  <a16:creationId xmlns:a16="http://schemas.microsoft.com/office/drawing/2014/main" id="{2AFDC8CC-F6AE-0ADE-8896-2050A6C94C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6747" y="5542572"/>
              <a:ext cx="1170021" cy="65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9720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latin typeface="Calibri" panose="020F0502020204030204" pitchFamily="34" charset="0"/>
              </a:rPr>
              <a:t>Professionnaliser les chantiers de rénovation: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fr-FR" sz="1800" dirty="0">
                <a:latin typeface="Calibri" panose="020F0502020204030204" pitchFamily="34" charset="0"/>
              </a:rPr>
              <a:t>Nouvelles pistes pour la formation</a:t>
            </a:r>
            <a:endParaRPr lang="fr-FR" sz="320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505457"/>
            <a:ext cx="10351471" cy="3599315"/>
          </a:xfrm>
        </p:spPr>
        <p:txBody>
          <a:bodyPr>
            <a:normAutofit/>
          </a:bodyPr>
          <a:lstStyle/>
          <a:p>
            <a:pPr lvl="0"/>
            <a:r>
              <a:rPr lang="fr-FR" sz="1800" i="1" dirty="0">
                <a:solidFill>
                  <a:srgbClr val="7030A0"/>
                </a:solidFill>
              </a:rPr>
              <a:t>Introduction</a:t>
            </a:r>
            <a:endParaRPr lang="fr-FR" sz="800" i="1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Philippe Dreyfus, directeur du développement, BTP CFA Pays de La Loire</a:t>
            </a:r>
          </a:p>
          <a:p>
            <a:pPr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Jacques-Olivier Hénon, directeur des politiques de formation et de l’innovation pédagogique, CCCA-BTP</a:t>
            </a:r>
          </a:p>
          <a:p>
            <a:pPr lvl="0">
              <a:lnSpc>
                <a:spcPct val="100000"/>
              </a:lnSpc>
            </a:pPr>
            <a:endParaRPr lang="fr-FR" sz="1800" spc="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800" i="1" dirty="0">
                <a:solidFill>
                  <a:srgbClr val="7030A0"/>
                </a:solidFill>
              </a:rPr>
              <a:t>Présentation globale des résultats du projet</a:t>
            </a:r>
          </a:p>
          <a:p>
            <a:pPr lvl="0"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Marek Lawinski, Responsable du pôle internationalisation des compétences, CCCA-BTP</a:t>
            </a:r>
            <a:endParaRPr lang="fr-FR" sz="1800" i="1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400" dirty="0">
                <a:hlinkClick r:id="rId2"/>
              </a:rPr>
              <a:t>00. Animation_RenovUp_VF.mp4</a:t>
            </a:r>
            <a:r>
              <a:rPr lang="fr-FR" sz="1400" dirty="0"/>
              <a:t> (Teams)</a:t>
            </a:r>
          </a:p>
          <a:p>
            <a:pPr>
              <a:lnSpc>
                <a:spcPct val="100000"/>
              </a:lnSpc>
            </a:pPr>
            <a:r>
              <a:rPr lang="en-GB" sz="1400" dirty="0">
                <a:solidFill>
                  <a:srgbClr val="7030A0"/>
                </a:solidFill>
                <a:hlinkClick r:id="rId3"/>
              </a:rPr>
              <a:t>https://www.renovup.org/wp-content/uploads/2023/06/00.-Animation_RenovUp_VF.mp4</a:t>
            </a:r>
            <a:r>
              <a:rPr lang="fr-FR" sz="1400" dirty="0">
                <a:solidFill>
                  <a:srgbClr val="7030A0"/>
                </a:solidFill>
              </a:rPr>
              <a:t> </a:t>
            </a:r>
            <a:endParaRPr lang="en-GB" sz="1400" dirty="0">
              <a:solidFill>
                <a:srgbClr val="7030A0"/>
              </a:solidFill>
            </a:endParaRP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8332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4770"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>
                <a:latin typeface="Calibri" panose="020F0502020204030204" pitchFamily="34" charset="0"/>
              </a:rPr>
              <a:t>Professionnaliser les chantiers de rénovation: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cti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tier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1800" spc="-8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éq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én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tion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les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</a:t>
            </a:r>
            <a:endParaRPr lang="fr-FR" sz="32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505457"/>
            <a:ext cx="10351471" cy="359931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sz="1800" i="1" dirty="0">
                <a:solidFill>
                  <a:srgbClr val="7030A0"/>
                </a:solidFill>
              </a:rPr>
              <a:t>Table ronde transnationale</a:t>
            </a:r>
            <a:endParaRPr lang="fr-FR" sz="800" i="1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Marek Lawinski, CCCA-BTP</a:t>
            </a:r>
          </a:p>
          <a:p>
            <a:pPr lvl="0">
              <a:lnSpc>
                <a:spcPct val="100000"/>
              </a:lnSpc>
            </a:pPr>
            <a:endParaRPr lang="fr-FR" sz="1800" spc="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800" i="1" dirty="0">
                <a:solidFill>
                  <a:srgbClr val="7030A0"/>
                </a:solidFill>
              </a:rPr>
              <a:t>Participants</a:t>
            </a:r>
          </a:p>
          <a:p>
            <a:pPr lvl="0"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Jolanta Religa, Łukasiewicz ITEE, Pologne</a:t>
            </a:r>
          </a:p>
          <a:p>
            <a:pPr lvl="0"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Stefano Macale, Formedil, Italie</a:t>
            </a:r>
          </a:p>
          <a:p>
            <a:pPr>
              <a:lnSpc>
                <a:spcPct val="110000"/>
              </a:lnSpc>
            </a:pPr>
            <a:r>
              <a:rPr lang="en-US" sz="1800" i="1" dirty="0">
                <a:solidFill>
                  <a:schemeClr val="bg1"/>
                </a:solidFill>
              </a:rPr>
              <a:t>Elissavet Lafazanou, Pedmede, </a:t>
            </a:r>
            <a:r>
              <a:rPr lang="fr-FR" sz="1800" i="1" dirty="0">
                <a:solidFill>
                  <a:schemeClr val="bg1"/>
                </a:solidFill>
              </a:rPr>
              <a:t>Grèce</a:t>
            </a:r>
          </a:p>
          <a:p>
            <a:pPr>
              <a:lnSpc>
                <a:spcPct val="110000"/>
              </a:lnSpc>
            </a:pPr>
            <a:r>
              <a:rPr lang="fr-FR" sz="1800" i="1" dirty="0">
                <a:solidFill>
                  <a:schemeClr val="bg1"/>
                </a:solidFill>
              </a:rPr>
              <a:t>Marta Hevia Fano, FLC </a:t>
            </a:r>
            <a:r>
              <a:rPr lang="fr-FR" sz="1800" i="1" dirty="0" err="1">
                <a:solidFill>
                  <a:schemeClr val="bg1"/>
                </a:solidFill>
              </a:rPr>
              <a:t>Asturias</a:t>
            </a:r>
            <a:r>
              <a:rPr lang="fr-FR" sz="1800" i="1" dirty="0">
                <a:solidFill>
                  <a:schemeClr val="bg1"/>
                </a:solidFill>
              </a:rPr>
              <a:t>, Espagne</a:t>
            </a:r>
          </a:p>
          <a:p>
            <a:pPr>
              <a:lnSpc>
                <a:spcPct val="110000"/>
              </a:lnSpc>
            </a:pPr>
            <a:r>
              <a:rPr lang="fr-FR" sz="1800" i="1" dirty="0">
                <a:solidFill>
                  <a:schemeClr val="bg1"/>
                </a:solidFill>
              </a:rPr>
              <a:t>Béatrice Beaujean, BTP CFA Nouvelle Aquitaine, France</a:t>
            </a:r>
          </a:p>
          <a:p>
            <a:pPr>
              <a:lnSpc>
                <a:spcPct val="110000"/>
              </a:lnSpc>
            </a:pPr>
            <a:r>
              <a:rPr lang="fr-FR" sz="1800" i="1" dirty="0">
                <a:solidFill>
                  <a:schemeClr val="bg1"/>
                </a:solidFill>
              </a:rPr>
              <a:t>Philippe Dreyfus, BTP CFA Pays de La Loire, France</a:t>
            </a: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7511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4770"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>
                <a:latin typeface="Calibri" panose="020F0502020204030204" pitchFamily="34" charset="0"/>
              </a:rPr>
              <a:t>Professionnaliser les chantiers de rénovation: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 d</a:t>
            </a:r>
            <a:r>
              <a:rPr lang="fr-FR" sz="1800" spc="-8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éq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et des chefs de chantier</a:t>
            </a:r>
            <a:b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 les 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epr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ses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én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tion </a:t>
            </a:r>
            <a:endParaRPr lang="fr-FR" sz="32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505457"/>
            <a:ext cx="10351471" cy="35993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800" i="1" dirty="0">
                <a:solidFill>
                  <a:srgbClr val="7030A0"/>
                </a:solidFill>
              </a:rPr>
              <a:t>Table ronde transnationale :</a:t>
            </a:r>
            <a:r>
              <a:rPr lang="fr-FR" sz="800" i="1" dirty="0">
                <a:solidFill>
                  <a:srgbClr val="7030A0"/>
                </a:solidFill>
              </a:rPr>
              <a:t> </a:t>
            </a:r>
            <a:r>
              <a:rPr lang="fr-FR" sz="1800" i="1" dirty="0">
                <a:solidFill>
                  <a:schemeClr val="bg1"/>
                </a:solidFill>
              </a:rPr>
              <a:t>Jolanta Religa, </a:t>
            </a:r>
            <a:r>
              <a:rPr lang="fr-FR" sz="1800" i="1">
                <a:solidFill>
                  <a:schemeClr val="bg1"/>
                </a:solidFill>
              </a:rPr>
              <a:t>Stefano Macale, </a:t>
            </a:r>
            <a:r>
              <a:rPr lang="en-US" sz="1800" i="1" dirty="0">
                <a:solidFill>
                  <a:schemeClr val="bg1"/>
                </a:solidFill>
              </a:rPr>
              <a:t>Elissavet Lafazanou, Marta Hevia Fano, </a:t>
            </a:r>
            <a:r>
              <a:rPr lang="fr-FR" sz="1800" i="1" dirty="0">
                <a:solidFill>
                  <a:schemeClr val="bg1"/>
                </a:solidFill>
              </a:rPr>
              <a:t>Béatrice Beaujean,</a:t>
            </a:r>
          </a:p>
          <a:p>
            <a:pPr>
              <a:lnSpc>
                <a:spcPct val="110000"/>
              </a:lnSpc>
            </a:pPr>
            <a:r>
              <a:rPr lang="fr-FR" sz="1800" i="1" dirty="0">
                <a:solidFill>
                  <a:schemeClr val="bg1"/>
                </a:solidFill>
              </a:rPr>
              <a:t>Philippe Dreyfus</a:t>
            </a:r>
          </a:p>
          <a:p>
            <a:pPr>
              <a:lnSpc>
                <a:spcPct val="110000"/>
              </a:lnSpc>
            </a:pPr>
            <a:r>
              <a:rPr lang="fr-FR" sz="1800" i="1" dirty="0">
                <a:solidFill>
                  <a:srgbClr val="7030A0"/>
                </a:solidFill>
              </a:rPr>
              <a:t>Animation : </a:t>
            </a:r>
            <a:r>
              <a:rPr lang="fr-FR" sz="1800" i="1" dirty="0">
                <a:solidFill>
                  <a:schemeClr val="bg1"/>
                </a:solidFill>
              </a:rPr>
              <a:t>Marek Lawinski</a:t>
            </a:r>
          </a:p>
          <a:p>
            <a:pPr>
              <a:lnSpc>
                <a:spcPct val="110000"/>
              </a:lnSpc>
            </a:pPr>
            <a:endParaRPr lang="fr-FR" sz="1800" spc="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800" i="1" dirty="0">
                <a:solidFill>
                  <a:srgbClr val="7030A0"/>
                </a:solidFill>
              </a:rPr>
              <a:t>Questions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Les fonctions de chef de chantier et de chef d’équipe de rénovation : sont-elles proches ou éloignées dans vos pays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Comment ces deux fonctions vont évoluer à l’horizon de cinq-dix ans dans vos pays ?</a:t>
            </a: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5926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4770"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>
                <a:latin typeface="Calibri" panose="020F0502020204030204" pitchFamily="34" charset="0"/>
              </a:rPr>
              <a:t>Professionnaliser les chantiers de rénovation: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tion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</a:t>
            </a:r>
            <a:r>
              <a:rPr lang="fr-FR" sz="18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des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epr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1800" spc="-8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éq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ch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de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tier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 F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(au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eau n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tional 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 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ég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ion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fr-FR" sz="32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505457"/>
            <a:ext cx="10351471" cy="3599315"/>
          </a:xfrm>
        </p:spPr>
        <p:txBody>
          <a:bodyPr>
            <a:normAutofit/>
          </a:bodyPr>
          <a:lstStyle/>
          <a:p>
            <a:pPr lvl="0"/>
            <a:r>
              <a:rPr lang="fr-FR" sz="1800" i="1" dirty="0">
                <a:solidFill>
                  <a:srgbClr val="7030A0"/>
                </a:solidFill>
              </a:rPr>
              <a:t>Présentation</a:t>
            </a:r>
          </a:p>
          <a:p>
            <a:pPr lvl="0"/>
            <a:endParaRPr lang="fr-FR" sz="800" i="1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Martine Lecoeur, spécialiste en études statistiques et prévisionnelles, CCCA-BTP</a:t>
            </a: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5625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4770"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>
                <a:latin typeface="Calibri" panose="020F0502020204030204" pitchFamily="34" charset="0"/>
              </a:rPr>
              <a:t>Professionnaliser les chantiers de rénovation: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 d</a:t>
            </a:r>
            <a:r>
              <a:rPr lang="fr-FR" sz="1800" spc="-8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éq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et des chefs de chantier</a:t>
            </a:r>
            <a:b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 les 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epr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ses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én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tion </a:t>
            </a:r>
            <a:endParaRPr lang="fr-FR" sz="32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505457"/>
            <a:ext cx="10351471" cy="3599315"/>
          </a:xfrm>
        </p:spPr>
        <p:txBody>
          <a:bodyPr>
            <a:normAutofit/>
          </a:bodyPr>
          <a:lstStyle/>
          <a:p>
            <a:pPr lvl="0"/>
            <a:r>
              <a:rPr lang="fr-FR" sz="1800" i="1" dirty="0">
                <a:solidFill>
                  <a:srgbClr val="7030A0"/>
                </a:solidFill>
              </a:rPr>
              <a:t>Interview et débat</a:t>
            </a:r>
            <a:endParaRPr lang="fr-FR" sz="800" i="1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Pierre Touillon, CCCA-BTP</a:t>
            </a:r>
          </a:p>
          <a:p>
            <a:pPr lvl="0">
              <a:lnSpc>
                <a:spcPct val="100000"/>
              </a:lnSpc>
            </a:pPr>
            <a:endParaRPr lang="fr-FR" sz="1800" spc="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800" i="1" dirty="0">
                <a:solidFill>
                  <a:srgbClr val="7030A0"/>
                </a:solidFill>
              </a:rPr>
              <a:t>Participants</a:t>
            </a:r>
          </a:p>
          <a:p>
            <a:pPr lvl="0"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Mathias Coutant, chef d’entreprise couverture</a:t>
            </a:r>
          </a:p>
          <a:p>
            <a:pPr lvl="0"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Antony Fontaine, chef d’entreprise</a:t>
            </a:r>
          </a:p>
          <a:p>
            <a:pPr>
              <a:lnSpc>
                <a:spcPct val="110000"/>
              </a:lnSpc>
            </a:pPr>
            <a:r>
              <a:rPr lang="fr-FR" sz="1800" i="1" dirty="0">
                <a:solidFill>
                  <a:schemeClr val="bg1"/>
                </a:solidFill>
              </a:rPr>
              <a:t>Philippe Dreyfus, BTP CFA Pays de La Loire</a:t>
            </a:r>
          </a:p>
          <a:p>
            <a:pPr>
              <a:lnSpc>
                <a:spcPct val="110000"/>
              </a:lnSpc>
            </a:pPr>
            <a:r>
              <a:rPr lang="fr-FR" sz="1800" i="1" dirty="0">
                <a:solidFill>
                  <a:schemeClr val="bg1"/>
                </a:solidFill>
              </a:rPr>
              <a:t>Marek Lawinski, CCCA-BTP</a:t>
            </a: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5188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4770"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>
                <a:latin typeface="Calibri" panose="020F0502020204030204" pitchFamily="34" charset="0"/>
              </a:rPr>
              <a:t>Professionnaliser les chantiers de rénovation: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3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er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 d</a:t>
            </a:r>
            <a:r>
              <a:rPr lang="fr-FR" sz="1800" spc="-8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éq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et des chefs de chantier</a:t>
            </a:r>
            <a:b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 les 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epr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ses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</a:t>
            </a:r>
            <a:r>
              <a:rPr lang="fr-FR" sz="1800" spc="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én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tion </a:t>
            </a:r>
            <a:endParaRPr lang="fr-FR" sz="32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505457"/>
            <a:ext cx="10351471" cy="35993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fr-FR" sz="1800" i="1" dirty="0">
                <a:solidFill>
                  <a:srgbClr val="7030A0"/>
                </a:solidFill>
              </a:rPr>
              <a:t>Interview et débat :</a:t>
            </a:r>
            <a:r>
              <a:rPr lang="fr-FR" sz="800" i="1" dirty="0">
                <a:solidFill>
                  <a:srgbClr val="7030A0"/>
                </a:solidFill>
              </a:rPr>
              <a:t> </a:t>
            </a:r>
            <a:r>
              <a:rPr lang="fr-FR" sz="1800" i="1" dirty="0">
                <a:solidFill>
                  <a:schemeClr val="bg1"/>
                </a:solidFill>
              </a:rPr>
              <a:t>Mathias Coutant, Antony Fontaine, Philippe Dreyfus, Marek Lawinski</a:t>
            </a:r>
          </a:p>
          <a:p>
            <a:pPr>
              <a:lnSpc>
                <a:spcPct val="100000"/>
              </a:lnSpc>
            </a:pPr>
            <a:r>
              <a:rPr lang="fr-FR" sz="1800" i="1" dirty="0">
                <a:solidFill>
                  <a:srgbClr val="7030A0"/>
                </a:solidFill>
              </a:rPr>
              <a:t>Animation : </a:t>
            </a:r>
            <a:r>
              <a:rPr lang="fr-FR" sz="1800" i="1" dirty="0">
                <a:solidFill>
                  <a:schemeClr val="bg1"/>
                </a:solidFill>
              </a:rPr>
              <a:t>Pierre Touillon</a:t>
            </a:r>
          </a:p>
          <a:p>
            <a:pPr>
              <a:lnSpc>
                <a:spcPct val="100000"/>
              </a:lnSpc>
            </a:pPr>
            <a:endParaRPr lang="fr-FR" sz="1800" spc="5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800" i="1" dirty="0">
                <a:solidFill>
                  <a:srgbClr val="7030A0"/>
                </a:solidFill>
              </a:rPr>
              <a:t>Questions :</a:t>
            </a:r>
            <a:endParaRPr lang="fr-FR" sz="1800" i="1" dirty="0">
              <a:solidFill>
                <a:schemeClr val="bg1"/>
              </a:solidFill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Pourquoi former des chefs d’équipe et des chefs de chantier spécifiquement </a:t>
            </a:r>
            <a:br>
              <a:rPr lang="fr-FR" sz="1800" i="1" dirty="0">
                <a:solidFill>
                  <a:schemeClr val="bg1"/>
                </a:solidFill>
              </a:rPr>
            </a:br>
            <a:r>
              <a:rPr lang="fr-FR" sz="1800" i="1" dirty="0">
                <a:solidFill>
                  <a:schemeClr val="bg1"/>
                </a:solidFill>
              </a:rPr>
              <a:t>pour les entreprises de rénovation ?</a:t>
            </a: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Comment forme-t-on les chefs de chantier et les chefs d’équipe pour les chantiers de rénovation ?</a:t>
            </a: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84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4" y="753228"/>
            <a:ext cx="8673402" cy="1080938"/>
          </a:xfrm>
        </p:spPr>
        <p:txBody>
          <a:bodyPr>
            <a:normAutofit fontScale="90000"/>
          </a:bodyPr>
          <a:lstStyle/>
          <a:p>
            <a:r>
              <a:rPr lang="en-GB" sz="27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Review of project outputs from phases 1, 2, 3</a:t>
            </a:r>
            <a:b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Phase 1 :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Transnational model for the positioning, support and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professionalisation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site managers and team leaders for building renovation sites / Pedmede &amp; Formedil</a:t>
            </a:r>
            <a:endParaRPr lang="fr-FR" sz="20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130395"/>
            <a:ext cx="10351471" cy="3599315"/>
          </a:xfrm>
        </p:spPr>
        <p:txBody>
          <a:bodyPr>
            <a:normAutofit fontScale="47500" lnSpcReduction="20000"/>
          </a:bodyPr>
          <a:lstStyle/>
          <a:p>
            <a:r>
              <a:rPr lang="en-US" sz="1800" i="1" dirty="0">
                <a:solidFill>
                  <a:srgbClr val="7030A0"/>
                </a:solidFill>
              </a:rPr>
              <a:t>How well did it 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</a:rPr>
              <a:t>Organisation of focus groups, </a:t>
            </a:r>
            <a:r>
              <a:rPr lang="fr-FR" sz="1600" i="1" dirty="0" err="1">
                <a:solidFill>
                  <a:schemeClr val="bg1"/>
                </a:solidFill>
              </a:rPr>
              <a:t>professional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presentations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including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workers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</a:rPr>
              <a:t>Good management of the </a:t>
            </a:r>
            <a:r>
              <a:rPr lang="fr-FR" sz="1600" i="1" dirty="0" err="1">
                <a:solidFill>
                  <a:schemeClr val="bg1"/>
                </a:solidFill>
              </a:rPr>
              <a:t>pandemic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perio</a:t>
            </a:r>
            <a:r>
              <a:rPr lang="fr-FR" i="1" dirty="0" err="1">
                <a:solidFill>
                  <a:schemeClr val="bg1"/>
                </a:solidFill>
              </a:rPr>
              <a:t>d</a:t>
            </a:r>
            <a:endParaRPr lang="fr-FR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 err="1">
                <a:solidFill>
                  <a:schemeClr val="bg1"/>
                </a:solidFill>
              </a:rPr>
              <a:t>We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realised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taht</a:t>
            </a:r>
            <a:r>
              <a:rPr lang="fr-FR" sz="1600" i="1" dirty="0">
                <a:solidFill>
                  <a:schemeClr val="bg1"/>
                </a:solidFill>
              </a:rPr>
              <a:t> in PL the </a:t>
            </a:r>
            <a:r>
              <a:rPr lang="fr-FR" sz="1600" i="1" dirty="0" err="1">
                <a:solidFill>
                  <a:schemeClr val="bg1"/>
                </a:solidFill>
              </a:rPr>
              <a:t>schools</a:t>
            </a:r>
            <a:r>
              <a:rPr lang="fr-FR" sz="1600" i="1" dirty="0">
                <a:solidFill>
                  <a:schemeClr val="bg1"/>
                </a:solidFill>
              </a:rPr>
              <a:t> are far </a:t>
            </a:r>
            <a:r>
              <a:rPr lang="fr-FR" sz="1600" i="1" dirty="0" err="1">
                <a:solidFill>
                  <a:schemeClr val="bg1"/>
                </a:solidFill>
              </a:rPr>
              <a:t>away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from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professional</a:t>
            </a:r>
            <a:r>
              <a:rPr lang="fr-FR" sz="1600" i="1" dirty="0">
                <a:solidFill>
                  <a:schemeClr val="bg1"/>
                </a:solidFill>
              </a:rPr>
              <a:t> situations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 err="1">
                <a:solidFill>
                  <a:schemeClr val="bg1"/>
                </a:solidFill>
              </a:rPr>
              <a:t>Better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awareness</a:t>
            </a:r>
            <a:r>
              <a:rPr lang="fr-FR" sz="1600" i="1" dirty="0">
                <a:solidFill>
                  <a:schemeClr val="bg1"/>
                </a:solidFill>
              </a:rPr>
              <a:t> of </a:t>
            </a:r>
            <a:r>
              <a:rPr lang="fr-FR" sz="1600" i="1" dirty="0" err="1">
                <a:solidFill>
                  <a:schemeClr val="bg1"/>
                </a:solidFill>
              </a:rPr>
              <a:t>what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is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realistic</a:t>
            </a:r>
            <a:r>
              <a:rPr lang="fr-FR" sz="1600" i="1" dirty="0">
                <a:solidFill>
                  <a:schemeClr val="bg1"/>
                </a:solidFill>
              </a:rPr>
              <a:t> in </a:t>
            </a:r>
            <a:r>
              <a:rPr lang="fr-FR" sz="1600" i="1" dirty="0" err="1">
                <a:solidFill>
                  <a:schemeClr val="bg1"/>
                </a:solidFill>
              </a:rPr>
              <a:t>terms</a:t>
            </a:r>
            <a:r>
              <a:rPr lang="fr-FR" sz="1600" i="1" dirty="0">
                <a:solidFill>
                  <a:schemeClr val="bg1"/>
                </a:solidFill>
              </a:rPr>
              <a:t> of training modes </a:t>
            </a:r>
            <a:r>
              <a:rPr lang="fr-FR" sz="1600" i="1" dirty="0" err="1">
                <a:solidFill>
                  <a:schemeClr val="bg1"/>
                </a:solidFill>
              </a:rPr>
              <a:t>intended</a:t>
            </a:r>
            <a:r>
              <a:rPr lang="fr-FR" sz="1600" i="1" dirty="0">
                <a:solidFill>
                  <a:schemeClr val="bg1"/>
                </a:solidFill>
              </a:rPr>
              <a:t> to </a:t>
            </a:r>
            <a:r>
              <a:rPr lang="fr-FR" sz="1600" i="1" dirty="0" err="1">
                <a:solidFill>
                  <a:schemeClr val="bg1"/>
                </a:solidFill>
              </a:rPr>
              <a:t>trainers</a:t>
            </a:r>
            <a:endParaRPr lang="fr-FR" sz="16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</a:rPr>
              <a:t>Focus groups – important component of the </a:t>
            </a:r>
            <a:r>
              <a:rPr lang="fr-FR" sz="1600" i="1" dirty="0" err="1">
                <a:solidFill>
                  <a:schemeClr val="bg1"/>
                </a:solidFill>
              </a:rPr>
              <a:t>implemented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method</a:t>
            </a:r>
            <a:endParaRPr lang="fr-FR" sz="16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 err="1">
                <a:solidFill>
                  <a:schemeClr val="bg1"/>
                </a:solidFill>
              </a:rPr>
              <a:t>Specific</a:t>
            </a:r>
            <a:r>
              <a:rPr lang="fr-FR" sz="1600" i="1" dirty="0">
                <a:solidFill>
                  <a:schemeClr val="bg1"/>
                </a:solidFill>
              </a:rPr>
              <a:t> topics </a:t>
            </a:r>
            <a:r>
              <a:rPr lang="fr-FR" sz="1600" i="1" dirty="0" err="1">
                <a:solidFill>
                  <a:schemeClr val="bg1"/>
                </a:solidFill>
              </a:rPr>
              <a:t>related</a:t>
            </a:r>
            <a:r>
              <a:rPr lang="fr-FR" sz="1600" i="1" dirty="0">
                <a:solidFill>
                  <a:schemeClr val="bg1"/>
                </a:solidFill>
              </a:rPr>
              <a:t> to profiles of </a:t>
            </a:r>
            <a:r>
              <a:rPr lang="fr-FR" sz="1600" i="1" dirty="0" err="1">
                <a:solidFill>
                  <a:schemeClr val="bg1"/>
                </a:solidFill>
              </a:rPr>
              <a:t>revovation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companies</a:t>
            </a:r>
            <a:r>
              <a:rPr lang="fr-FR" sz="1600" i="1" dirty="0">
                <a:solidFill>
                  <a:schemeClr val="bg1"/>
                </a:solidFill>
              </a:rPr>
              <a:t>, </a:t>
            </a:r>
            <a:r>
              <a:rPr lang="fr-FR" sz="1600" i="1" dirty="0" err="1">
                <a:solidFill>
                  <a:schemeClr val="bg1"/>
                </a:solidFill>
              </a:rPr>
              <a:t>requiring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specific</a:t>
            </a:r>
            <a:r>
              <a:rPr lang="fr-FR" sz="1600" i="1" dirty="0">
                <a:solidFill>
                  <a:schemeClr val="bg1"/>
                </a:solidFill>
              </a:rPr>
              <a:t> curricula for </a:t>
            </a:r>
            <a:r>
              <a:rPr lang="fr-FR" sz="1600" i="1" dirty="0" err="1">
                <a:solidFill>
                  <a:schemeClr val="bg1"/>
                </a:solidFill>
              </a:rPr>
              <a:t>their</a:t>
            </a:r>
            <a:r>
              <a:rPr lang="fr-FR" sz="1600" i="1" dirty="0">
                <a:solidFill>
                  <a:schemeClr val="bg1"/>
                </a:solidFill>
              </a:rPr>
              <a:t> staff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 err="1">
                <a:solidFill>
                  <a:schemeClr val="bg1"/>
                </a:solidFill>
              </a:rPr>
              <a:t>Necessuty</a:t>
            </a:r>
            <a:r>
              <a:rPr lang="fr-FR" sz="1600" i="1" dirty="0">
                <a:solidFill>
                  <a:schemeClr val="bg1"/>
                </a:solidFill>
              </a:rPr>
              <a:t> to </a:t>
            </a:r>
            <a:r>
              <a:rPr lang="fr-FR" sz="1600" i="1" dirty="0" err="1">
                <a:solidFill>
                  <a:schemeClr val="bg1"/>
                </a:solidFill>
              </a:rPr>
              <a:t>collaborate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closer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with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companies</a:t>
            </a:r>
            <a:r>
              <a:rPr lang="fr-FR" sz="1600" i="1" dirty="0">
                <a:solidFill>
                  <a:schemeClr val="bg1"/>
                </a:solidFill>
              </a:rPr>
              <a:t>, importance of </a:t>
            </a:r>
            <a:r>
              <a:rPr lang="fr-FR" sz="1600" i="1" dirty="0" err="1">
                <a:solidFill>
                  <a:schemeClr val="bg1"/>
                </a:solidFill>
              </a:rPr>
              <a:t>work</a:t>
            </a:r>
            <a:r>
              <a:rPr lang="fr-FR" sz="1600" i="1" dirty="0">
                <a:solidFill>
                  <a:schemeClr val="bg1"/>
                </a:solidFill>
              </a:rPr>
              <a:t> situations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</a:rPr>
              <a:t>Not </a:t>
            </a:r>
            <a:r>
              <a:rPr lang="fr-FR" sz="1600" i="1" dirty="0" err="1">
                <a:solidFill>
                  <a:schemeClr val="bg1"/>
                </a:solidFill>
              </a:rPr>
              <a:t>only</a:t>
            </a:r>
            <a:r>
              <a:rPr lang="fr-FR" sz="1600" i="1" dirty="0">
                <a:solidFill>
                  <a:schemeClr val="bg1"/>
                </a:solidFill>
              </a:rPr>
              <a:t> talk about </a:t>
            </a:r>
            <a:r>
              <a:rPr lang="fr-FR" sz="1600" i="1" dirty="0" err="1">
                <a:solidFill>
                  <a:schemeClr val="bg1"/>
                </a:solidFill>
              </a:rPr>
              <a:t>professional</a:t>
            </a:r>
            <a:r>
              <a:rPr lang="fr-FR" sz="1600" i="1" dirty="0">
                <a:solidFill>
                  <a:schemeClr val="bg1"/>
                </a:solidFill>
              </a:rPr>
              <a:t> situations, but </a:t>
            </a:r>
            <a:r>
              <a:rPr lang="fr-FR" sz="1600" i="1" dirty="0" err="1">
                <a:solidFill>
                  <a:schemeClr val="bg1"/>
                </a:solidFill>
              </a:rPr>
              <a:t>above</a:t>
            </a:r>
            <a:r>
              <a:rPr lang="fr-FR" sz="1600" i="1" dirty="0">
                <a:solidFill>
                  <a:schemeClr val="bg1"/>
                </a:solidFill>
              </a:rPr>
              <a:t> all observe </a:t>
            </a:r>
            <a:r>
              <a:rPr lang="fr-FR" sz="1600" i="1" dirty="0" err="1">
                <a:solidFill>
                  <a:schemeClr val="bg1"/>
                </a:solidFill>
              </a:rPr>
              <a:t>them</a:t>
            </a:r>
            <a:endParaRPr lang="fr-FR" sz="16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</a:rPr>
              <a:t>How to deal </a:t>
            </a:r>
            <a:r>
              <a:rPr lang="fr-FR" sz="1600" i="1" dirty="0" err="1">
                <a:solidFill>
                  <a:schemeClr val="bg1"/>
                </a:solidFill>
              </a:rPr>
              <a:t>with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concrete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concerns</a:t>
            </a:r>
            <a:r>
              <a:rPr lang="fr-FR" sz="1600" i="1" dirty="0">
                <a:solidFill>
                  <a:schemeClr val="bg1"/>
                </a:solidFill>
              </a:rPr>
              <a:t>, </a:t>
            </a:r>
            <a:r>
              <a:rPr lang="fr-FR" sz="1600" i="1" dirty="0" err="1">
                <a:solidFill>
                  <a:schemeClr val="bg1"/>
                </a:solidFill>
              </a:rPr>
              <a:t>difficulties</a:t>
            </a:r>
            <a:endParaRPr lang="fr-FR" sz="16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 err="1">
                <a:solidFill>
                  <a:schemeClr val="bg1"/>
                </a:solidFill>
              </a:rPr>
              <a:t>Exchenge</a:t>
            </a:r>
            <a:r>
              <a:rPr lang="fr-FR" sz="1600" i="1" dirty="0">
                <a:solidFill>
                  <a:schemeClr val="bg1"/>
                </a:solidFill>
              </a:rPr>
              <a:t> of expériences, </a:t>
            </a:r>
            <a:r>
              <a:rPr lang="fr-FR" sz="1600" i="1" dirty="0" err="1">
                <a:solidFill>
                  <a:schemeClr val="bg1"/>
                </a:solidFill>
              </a:rPr>
              <a:t>creation</a:t>
            </a:r>
            <a:r>
              <a:rPr lang="fr-FR" sz="1600" i="1" dirty="0">
                <a:solidFill>
                  <a:schemeClr val="bg1"/>
                </a:solidFill>
              </a:rPr>
              <a:t> of new training centres.</a:t>
            </a:r>
          </a:p>
          <a:p>
            <a:pPr lvl="1"/>
            <a:endParaRPr lang="fr-FR" sz="1600" i="1" dirty="0">
              <a:solidFill>
                <a:schemeClr val="bg1"/>
              </a:solidFill>
            </a:endParaRPr>
          </a:p>
          <a:p>
            <a:r>
              <a:rPr lang="en-US" sz="1800" i="1" dirty="0">
                <a:solidFill>
                  <a:srgbClr val="7030A0"/>
                </a:solidFill>
              </a:rPr>
              <a:t>What could have worked better?</a:t>
            </a:r>
            <a:endParaRPr lang="fr-FR" sz="1800" i="1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</a:rPr>
              <a:t>How to </a:t>
            </a:r>
            <a:r>
              <a:rPr lang="fr-FR" sz="1600" i="1" dirty="0" err="1">
                <a:solidFill>
                  <a:schemeClr val="bg1"/>
                </a:solidFill>
              </a:rPr>
              <a:t>involve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companies</a:t>
            </a:r>
            <a:r>
              <a:rPr lang="fr-FR" sz="1600" i="1" dirty="0">
                <a:solidFill>
                  <a:schemeClr val="bg1"/>
                </a:solidFill>
              </a:rPr>
              <a:t> in the production process?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 err="1">
                <a:solidFill>
                  <a:schemeClr val="bg1"/>
                </a:solidFill>
              </a:rPr>
              <a:t>Involvement</a:t>
            </a:r>
            <a:r>
              <a:rPr lang="fr-FR" sz="1800" i="1" dirty="0">
                <a:solidFill>
                  <a:schemeClr val="bg1"/>
                </a:solidFill>
              </a:rPr>
              <a:t> of </a:t>
            </a:r>
            <a:r>
              <a:rPr lang="fr-FR" sz="1800" i="1" dirty="0" err="1">
                <a:solidFill>
                  <a:schemeClr val="bg1"/>
                </a:solidFill>
              </a:rPr>
              <a:t>trainers</a:t>
            </a:r>
            <a:endParaRPr lang="fr-FR" sz="18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 err="1">
                <a:solidFill>
                  <a:schemeClr val="bg1"/>
                </a:solidFill>
              </a:rPr>
              <a:t>Involveemnt</a:t>
            </a:r>
            <a:r>
              <a:rPr lang="fr-FR" sz="1800" i="1" dirty="0">
                <a:solidFill>
                  <a:schemeClr val="bg1"/>
                </a:solidFill>
              </a:rPr>
              <a:t> of </a:t>
            </a:r>
            <a:r>
              <a:rPr lang="fr-FR" sz="1800" i="1" dirty="0" err="1">
                <a:solidFill>
                  <a:schemeClr val="bg1"/>
                </a:solidFill>
              </a:rPr>
              <a:t>external</a:t>
            </a:r>
            <a:r>
              <a:rPr lang="fr-FR" sz="1800" i="1" dirty="0">
                <a:solidFill>
                  <a:schemeClr val="bg1"/>
                </a:solidFill>
              </a:rPr>
              <a:t> experts and </a:t>
            </a:r>
            <a:r>
              <a:rPr lang="fr-FR" sz="1800" i="1" dirty="0" err="1">
                <a:solidFill>
                  <a:schemeClr val="bg1"/>
                </a:solidFill>
              </a:rPr>
              <a:t>trainers</a:t>
            </a:r>
            <a:r>
              <a:rPr lang="fr-FR" sz="1800" i="1" dirty="0">
                <a:solidFill>
                  <a:schemeClr val="bg1"/>
                </a:solidFill>
              </a:rPr>
              <a:t>, how to have </a:t>
            </a:r>
            <a:r>
              <a:rPr lang="fr-FR" sz="1800" i="1" dirty="0" err="1">
                <a:solidFill>
                  <a:schemeClr val="bg1"/>
                </a:solidFill>
              </a:rPr>
              <a:t>representative</a:t>
            </a:r>
            <a:r>
              <a:rPr lang="fr-FR" sz="1800" i="1" dirty="0">
                <a:solidFill>
                  <a:schemeClr val="bg1"/>
                </a:solidFill>
              </a:rPr>
              <a:t> opinions </a:t>
            </a:r>
            <a:r>
              <a:rPr lang="fr-FR" sz="1800" i="1" dirty="0" err="1">
                <a:solidFill>
                  <a:schemeClr val="bg1"/>
                </a:solidFill>
              </a:rPr>
              <a:t>concerning</a:t>
            </a:r>
            <a:r>
              <a:rPr lang="fr-FR" sz="1800" i="1" dirty="0">
                <a:solidFill>
                  <a:schemeClr val="bg1"/>
                </a:solidFill>
              </a:rPr>
              <a:t> </a:t>
            </a:r>
            <a:r>
              <a:rPr lang="fr-FR" sz="1800" i="1" dirty="0" err="1">
                <a:solidFill>
                  <a:schemeClr val="bg1"/>
                </a:solidFill>
              </a:rPr>
              <a:t>sectoral</a:t>
            </a:r>
            <a:r>
              <a:rPr lang="fr-FR" sz="1800" i="1" dirty="0">
                <a:solidFill>
                  <a:schemeClr val="bg1"/>
                </a:solidFill>
              </a:rPr>
              <a:t> situations, </a:t>
            </a:r>
            <a:r>
              <a:rPr lang="fr-FR" sz="1800" i="1" dirty="0" err="1">
                <a:solidFill>
                  <a:schemeClr val="bg1"/>
                </a:solidFill>
              </a:rPr>
              <a:t>difficults</a:t>
            </a:r>
            <a:r>
              <a:rPr lang="fr-FR" sz="1800" i="1" dirty="0">
                <a:solidFill>
                  <a:schemeClr val="bg1"/>
                </a:solidFill>
              </a:rPr>
              <a:t> to </a:t>
            </a:r>
            <a:r>
              <a:rPr lang="fr-FR" sz="1800" i="1" dirty="0" err="1">
                <a:solidFill>
                  <a:schemeClr val="bg1"/>
                </a:solidFill>
              </a:rPr>
              <a:t>involve</a:t>
            </a:r>
            <a:r>
              <a:rPr lang="fr-FR" sz="1800" i="1" dirty="0">
                <a:solidFill>
                  <a:schemeClr val="bg1"/>
                </a:solidFill>
              </a:rPr>
              <a:t> </a:t>
            </a:r>
            <a:r>
              <a:rPr lang="fr-FR" sz="1800" i="1" dirty="0" err="1">
                <a:solidFill>
                  <a:schemeClr val="bg1"/>
                </a:solidFill>
              </a:rPr>
              <a:t>schools</a:t>
            </a:r>
            <a:endParaRPr lang="fr-FR" sz="18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More open </a:t>
            </a:r>
            <a:r>
              <a:rPr lang="fr-FR" sz="1800" i="1" dirty="0" err="1">
                <a:solidFill>
                  <a:schemeClr val="bg1"/>
                </a:solidFill>
              </a:rPr>
              <a:t>minded</a:t>
            </a:r>
            <a:r>
              <a:rPr lang="fr-FR" sz="1800" i="1" dirty="0">
                <a:solidFill>
                  <a:schemeClr val="bg1"/>
                </a:solidFill>
              </a:rPr>
              <a:t> attitude of </a:t>
            </a:r>
            <a:r>
              <a:rPr lang="fr-FR" sz="1800" i="1" dirty="0" err="1">
                <a:solidFill>
                  <a:schemeClr val="bg1"/>
                </a:solidFill>
              </a:rPr>
              <a:t>trainers</a:t>
            </a:r>
            <a:endParaRPr lang="fr-FR" sz="1800" i="1" dirty="0">
              <a:solidFill>
                <a:schemeClr val="bg1"/>
              </a:solidFill>
            </a:endParaRPr>
          </a:p>
          <a:p>
            <a:pPr lvl="1"/>
            <a:endParaRPr lang="fr-FR" sz="1600" dirty="0">
              <a:solidFill>
                <a:schemeClr val="bg1"/>
              </a:solidFill>
            </a:endParaRPr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AF46A0E-C1A3-5220-2EC3-2BB83A2667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2196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4770"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>
                <a:latin typeface="Calibri" panose="020F0502020204030204" pitchFamily="34" charset="0"/>
              </a:rPr>
              <a:t>Professionnaliser les chantiers de rénovation: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fr-FR" sz="1800" dirty="0">
                <a:latin typeface="Calibri" panose="020F0502020204030204" pitchFamily="34" charset="0"/>
              </a:rPr>
              <a:t>P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cti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</a:t>
            </a:r>
            <a:r>
              <a:rPr lang="fr-FR" sz="1800" spc="-2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’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 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éi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fr-FR" sz="1800" spc="-2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-1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tis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-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fr-FR" sz="1800" spc="-15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 des résultats du projet RenovUp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Séance de clôture</a:t>
            </a:r>
            <a:endParaRPr lang="fr-FR" sz="320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505457"/>
            <a:ext cx="10351471" cy="3599315"/>
          </a:xfrm>
        </p:spPr>
        <p:txBody>
          <a:bodyPr>
            <a:normAutofit/>
          </a:bodyPr>
          <a:lstStyle/>
          <a:p>
            <a:pPr lvl="0"/>
            <a:r>
              <a:rPr lang="fr-FR" sz="1800" i="1" dirty="0">
                <a:solidFill>
                  <a:srgbClr val="7030A0"/>
                </a:solidFill>
              </a:rPr>
              <a:t>Animation</a:t>
            </a:r>
          </a:p>
          <a:p>
            <a:pPr lvl="0"/>
            <a:endParaRPr lang="fr-FR" sz="800" i="1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Philippe Dreyfus, BTP CFA Pays de LA Loire,</a:t>
            </a:r>
          </a:p>
          <a:p>
            <a:pPr>
              <a:lnSpc>
                <a:spcPct val="100000"/>
              </a:lnSpc>
            </a:pPr>
            <a:r>
              <a:rPr lang="fr-FR" sz="1800" i="1" dirty="0">
                <a:solidFill>
                  <a:schemeClr val="bg1"/>
                </a:solidFill>
              </a:rPr>
              <a:t>Jacques-Olivier Hénon, CCCA-BTP</a:t>
            </a: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0556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4770"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>
                <a:latin typeface="Calibri" panose="020F0502020204030204" pitchFamily="34" charset="0"/>
              </a:rPr>
              <a:t>Professionnaliser les chantiers de rénovation: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fr-FR" sz="1800" dirty="0">
                <a:latin typeface="Calibri" panose="020F0502020204030204" pitchFamily="34" charset="0"/>
              </a:rPr>
              <a:t>Nouvelles pistes pour la formation</a:t>
            </a:r>
            <a:endParaRPr lang="fr-FR" sz="320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505457"/>
            <a:ext cx="10351471" cy="3599315"/>
          </a:xfrm>
        </p:spPr>
        <p:txBody>
          <a:bodyPr>
            <a:normAutofit/>
          </a:bodyPr>
          <a:lstStyle/>
          <a:p>
            <a:pPr lvl="0"/>
            <a:r>
              <a:rPr lang="fr-FR" sz="1800" i="1" dirty="0">
                <a:solidFill>
                  <a:srgbClr val="7030A0"/>
                </a:solidFill>
              </a:rPr>
              <a:t>Pour en savoir plus :</a:t>
            </a:r>
          </a:p>
          <a:p>
            <a:pPr lvl="0"/>
            <a:r>
              <a:rPr lang="fr-FR" sz="1800" i="1" dirty="0">
                <a:solidFill>
                  <a:srgbClr val="7030A0"/>
                </a:solidFill>
                <a:hlinkClick r:id="rId2"/>
              </a:rPr>
              <a:t>https://www.renovup.org/</a:t>
            </a:r>
            <a:endParaRPr lang="fr-FR" sz="1800" i="1" dirty="0">
              <a:solidFill>
                <a:srgbClr val="7030A0"/>
              </a:solidFill>
            </a:endParaRPr>
          </a:p>
          <a:p>
            <a:pPr lvl="0"/>
            <a:endParaRPr lang="fr-FR" sz="1800" i="1" dirty="0">
              <a:solidFill>
                <a:srgbClr val="7030A0"/>
              </a:solidFill>
            </a:endParaRPr>
          </a:p>
          <a:p>
            <a:pPr lvl="0"/>
            <a:endParaRPr lang="fr-FR" sz="1800" i="1" dirty="0">
              <a:solidFill>
                <a:srgbClr val="7030A0"/>
              </a:solidFill>
            </a:endParaRPr>
          </a:p>
          <a:p>
            <a:pPr lvl="0"/>
            <a:endParaRPr lang="fr-FR" sz="800" i="1" dirty="0">
              <a:solidFill>
                <a:srgbClr val="7030A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fr-FR" sz="2400" i="1" dirty="0">
                <a:solidFill>
                  <a:schemeClr val="bg1"/>
                </a:solidFill>
              </a:rPr>
              <a:t>Merci d’avoir participé !</a:t>
            </a:r>
          </a:p>
          <a:p>
            <a:pPr algn="ctr">
              <a:lnSpc>
                <a:spcPct val="100000"/>
              </a:lnSpc>
            </a:pPr>
            <a:r>
              <a:rPr lang="fr-FR" sz="2400" i="1" dirty="0">
                <a:solidFill>
                  <a:schemeClr val="bg1"/>
                </a:solidFill>
              </a:rPr>
              <a:t>Merci aux organisateurs !</a:t>
            </a: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166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4770">
              <a:lnSpc>
                <a:spcPct val="115000"/>
              </a:lnSpc>
              <a:spcAft>
                <a:spcPts val="1000"/>
              </a:spcAft>
            </a:pPr>
            <a:r>
              <a:rPr lang="fr-FR" sz="3200" b="1" dirty="0">
                <a:latin typeface="Calibri" panose="020F0502020204030204" pitchFamily="34" charset="0"/>
              </a:rPr>
              <a:t>Professionnaliser les chantiers de rénovation:</a:t>
            </a:r>
            <a:br>
              <a:rPr lang="fr-FR" sz="3200" b="1" dirty="0">
                <a:latin typeface="Calibri" panose="020F0502020204030204" pitchFamily="34" charset="0"/>
              </a:rPr>
            </a:br>
            <a:r>
              <a:rPr lang="fr-FR" sz="1800" dirty="0">
                <a:latin typeface="Calibri" panose="020F0502020204030204" pitchFamily="34" charset="0"/>
              </a:rPr>
              <a:t>Nouvelles pistes pour la formation</a:t>
            </a:r>
            <a:endParaRPr lang="fr-FR" sz="320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505457"/>
            <a:ext cx="10351471" cy="3599315"/>
          </a:xfrm>
        </p:spPr>
        <p:txBody>
          <a:bodyPr>
            <a:normAutofit/>
          </a:bodyPr>
          <a:lstStyle/>
          <a:p>
            <a:pPr lvl="0"/>
            <a:r>
              <a:rPr lang="fr-FR" sz="1800" i="1" dirty="0">
                <a:solidFill>
                  <a:srgbClr val="7030A0"/>
                </a:solidFill>
              </a:rPr>
              <a:t>Pour en savoir plus :</a:t>
            </a:r>
          </a:p>
          <a:p>
            <a:pPr lvl="0"/>
            <a:r>
              <a:rPr lang="fr-FR" sz="1800" i="1" dirty="0">
                <a:solidFill>
                  <a:srgbClr val="7030A0"/>
                </a:solidFill>
                <a:hlinkClick r:id="rId2"/>
              </a:rPr>
              <a:t>https://www.renovup.org/</a:t>
            </a:r>
            <a:endParaRPr lang="fr-FR" sz="1800" i="1" dirty="0">
              <a:solidFill>
                <a:srgbClr val="7030A0"/>
              </a:solidFill>
            </a:endParaRPr>
          </a:p>
          <a:p>
            <a:pPr lvl="0"/>
            <a:endParaRPr lang="fr-FR" sz="1800" i="1" dirty="0">
              <a:solidFill>
                <a:srgbClr val="7030A0"/>
              </a:solidFill>
            </a:endParaRPr>
          </a:p>
          <a:p>
            <a:pPr lvl="0"/>
            <a:endParaRPr lang="fr-FR" sz="1800" i="1" dirty="0">
              <a:solidFill>
                <a:srgbClr val="7030A0"/>
              </a:solidFill>
            </a:endParaRPr>
          </a:p>
          <a:p>
            <a:pPr lvl="0"/>
            <a:endParaRPr lang="fr-FR" sz="800" i="1" dirty="0">
              <a:solidFill>
                <a:srgbClr val="7030A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fr-FR" sz="2400" i="1" dirty="0">
                <a:solidFill>
                  <a:schemeClr val="bg1"/>
                </a:solidFill>
              </a:rPr>
              <a:t>N’oubliez pas le pot de clôture !</a:t>
            </a: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3372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4" y="753228"/>
            <a:ext cx="8673402" cy="1080938"/>
          </a:xfrm>
        </p:spPr>
        <p:txBody>
          <a:bodyPr>
            <a:normAutofit/>
          </a:bodyPr>
          <a:lstStyle/>
          <a:p>
            <a:r>
              <a:rPr lang="en-GB" sz="27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Review of project outputs from phases 1, 2, 3</a:t>
            </a:r>
            <a:b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Phase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</a:rPr>
              <a:t>3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: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Transnational training scheme for teachers, trainers and tutors/ </a:t>
            </a:r>
            <a:b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Łukasiewicz ITEE</a:t>
            </a:r>
            <a:endParaRPr lang="fr-FR" sz="20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-750993" y="3548229"/>
            <a:ext cx="10351471" cy="3599315"/>
          </a:xfrm>
        </p:spPr>
        <p:txBody>
          <a:bodyPr>
            <a:normAutofit/>
          </a:bodyPr>
          <a:lstStyle/>
          <a:p>
            <a:endParaRPr lang="fr-FR" sz="1600" i="1" dirty="0">
              <a:solidFill>
                <a:schemeClr val="bg1"/>
              </a:solidFill>
            </a:endParaRPr>
          </a:p>
          <a:p>
            <a:pPr lvl="1"/>
            <a:endParaRPr lang="fr-FR" sz="1600" dirty="0">
              <a:solidFill>
                <a:schemeClr val="bg1"/>
              </a:solidFill>
            </a:endParaRPr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AF46A0E-C1A3-5220-2EC3-2BB83A2667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B83203D-EA55-892D-7BAF-354AFDFD367D}"/>
              </a:ext>
            </a:extLst>
          </p:cNvPr>
          <p:cNvSpPr txBox="1"/>
          <p:nvPr/>
        </p:nvSpPr>
        <p:spPr>
          <a:xfrm>
            <a:off x="680322" y="2459503"/>
            <a:ext cx="10004801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i="1" dirty="0">
                <a:solidFill>
                  <a:srgbClr val="7030A0"/>
                </a:solidFill>
              </a:rPr>
              <a:t>How well did it work?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</a:rPr>
              <a:t>Clarification of </a:t>
            </a:r>
            <a:r>
              <a:rPr lang="fr-FR" sz="1600" i="1" dirty="0" err="1">
                <a:solidFill>
                  <a:schemeClr val="bg1"/>
                </a:solidFill>
              </a:rPr>
              <a:t>concrete</a:t>
            </a:r>
            <a:r>
              <a:rPr lang="fr-FR" sz="1600" i="1" dirty="0">
                <a:solidFill>
                  <a:schemeClr val="bg1"/>
                </a:solidFill>
              </a:rPr>
              <a:t> objectives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 err="1">
                <a:solidFill>
                  <a:schemeClr val="bg1"/>
                </a:solidFill>
              </a:rPr>
              <a:t>Consideration</a:t>
            </a:r>
            <a:r>
              <a:rPr lang="fr-FR" sz="1600" i="1" dirty="0">
                <a:solidFill>
                  <a:schemeClr val="bg1"/>
                </a:solidFill>
              </a:rPr>
              <a:t> for </a:t>
            </a:r>
            <a:r>
              <a:rPr lang="fr-FR" sz="1600" i="1" dirty="0" err="1">
                <a:solidFill>
                  <a:schemeClr val="bg1"/>
                </a:solidFill>
              </a:rPr>
              <a:t>different</a:t>
            </a:r>
            <a:r>
              <a:rPr lang="fr-FR" sz="1600" i="1" dirty="0">
                <a:solidFill>
                  <a:schemeClr val="bg1"/>
                </a:solidFill>
              </a:rPr>
              <a:t> national situation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</a:rPr>
              <a:t>Observation in </a:t>
            </a:r>
            <a:r>
              <a:rPr lang="fr-FR" sz="1600" i="1" dirty="0" err="1">
                <a:solidFill>
                  <a:schemeClr val="bg1"/>
                </a:solidFill>
              </a:rPr>
              <a:t>companies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was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fundamental</a:t>
            </a:r>
            <a:r>
              <a:rPr lang="fr-FR" sz="1600" i="1" dirty="0">
                <a:solidFill>
                  <a:schemeClr val="bg1"/>
                </a:solidFill>
              </a:rPr>
              <a:t> / </a:t>
            </a:r>
            <a:r>
              <a:rPr lang="fr-FR" sz="1600" i="1" dirty="0" err="1">
                <a:solidFill>
                  <a:schemeClr val="bg1"/>
                </a:solidFill>
              </a:rPr>
              <a:t>evolution</a:t>
            </a:r>
            <a:r>
              <a:rPr lang="fr-FR" sz="1600" i="1" dirty="0">
                <a:solidFill>
                  <a:schemeClr val="bg1"/>
                </a:solidFill>
              </a:rPr>
              <a:t> of the state of </a:t>
            </a:r>
            <a:r>
              <a:rPr lang="fr-FR" sz="1600" i="1" dirty="0" err="1">
                <a:solidFill>
                  <a:schemeClr val="bg1"/>
                </a:solidFill>
              </a:rPr>
              <a:t>mind</a:t>
            </a:r>
            <a:endParaRPr lang="fr-FR" sz="16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 err="1">
                <a:solidFill>
                  <a:schemeClr val="bg1"/>
                </a:solidFill>
              </a:rPr>
              <a:t>Linking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competence</a:t>
            </a:r>
            <a:r>
              <a:rPr lang="fr-FR" sz="1600" i="1" dirty="0">
                <a:solidFill>
                  <a:schemeClr val="bg1"/>
                </a:solidFill>
              </a:rPr>
              <a:t> and </a:t>
            </a:r>
            <a:r>
              <a:rPr lang="fr-FR" sz="1600" i="1" dirty="0" err="1">
                <a:solidFill>
                  <a:schemeClr val="bg1"/>
                </a:solidFill>
              </a:rPr>
              <a:t>professional</a:t>
            </a:r>
            <a:r>
              <a:rPr lang="fr-FR" sz="1600" i="1" dirty="0">
                <a:solidFill>
                  <a:schemeClr val="bg1"/>
                </a:solidFill>
              </a:rPr>
              <a:t> situations</a:t>
            </a:r>
          </a:p>
          <a:p>
            <a:pPr lvl="1"/>
            <a:endParaRPr lang="fr-FR" sz="1600" i="1" dirty="0">
              <a:solidFill>
                <a:schemeClr val="bg1"/>
              </a:solidFill>
            </a:endParaRPr>
          </a:p>
          <a:p>
            <a:r>
              <a:rPr lang="en-US" sz="1800" i="1" dirty="0">
                <a:solidFill>
                  <a:srgbClr val="7030A0"/>
                </a:solidFill>
              </a:rPr>
              <a:t>What could have worked better?</a:t>
            </a:r>
            <a:endParaRPr lang="fr-FR" sz="1800" i="1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i="1" dirty="0">
                <a:solidFill>
                  <a:schemeClr val="bg1"/>
                </a:solidFill>
              </a:rPr>
              <a:t>The </a:t>
            </a:r>
            <a:r>
              <a:rPr lang="fr-FR" sz="1600" i="1" dirty="0" err="1">
                <a:solidFill>
                  <a:schemeClr val="bg1"/>
                </a:solidFill>
              </a:rPr>
              <a:t>beginning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was</a:t>
            </a:r>
            <a:r>
              <a:rPr lang="fr-FR" sz="1600" i="1" dirty="0">
                <a:solidFill>
                  <a:schemeClr val="bg1"/>
                </a:solidFill>
              </a:rPr>
              <a:t> </a:t>
            </a:r>
            <a:r>
              <a:rPr lang="fr-FR" sz="1600" i="1" dirty="0" err="1">
                <a:solidFill>
                  <a:schemeClr val="bg1"/>
                </a:solidFill>
              </a:rPr>
              <a:t>difficult</a:t>
            </a:r>
            <a:endParaRPr lang="fr-FR" sz="16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 err="1">
                <a:solidFill>
                  <a:schemeClr val="bg1"/>
                </a:solidFill>
              </a:rPr>
              <a:t>Difficulties</a:t>
            </a:r>
            <a:r>
              <a:rPr lang="fr-FR" i="1" dirty="0">
                <a:solidFill>
                  <a:schemeClr val="bg1"/>
                </a:solidFill>
              </a:rPr>
              <a:t> to have </a:t>
            </a:r>
            <a:r>
              <a:rPr lang="fr-FR" i="1" dirty="0" err="1">
                <a:solidFill>
                  <a:schemeClr val="bg1"/>
                </a:solidFill>
              </a:rPr>
              <a:t>trainers</a:t>
            </a:r>
            <a:r>
              <a:rPr lang="fr-FR" i="1" dirty="0">
                <a:solidFill>
                  <a:schemeClr val="bg1"/>
                </a:solidFill>
              </a:rPr>
              <a:t> to </a:t>
            </a:r>
            <a:r>
              <a:rPr lang="fr-FR" i="1" dirty="0" err="1">
                <a:solidFill>
                  <a:schemeClr val="bg1"/>
                </a:solidFill>
              </a:rPr>
              <a:t>be</a:t>
            </a:r>
            <a:r>
              <a:rPr lang="fr-FR" i="1" dirty="0">
                <a:solidFill>
                  <a:schemeClr val="bg1"/>
                </a:solidFill>
              </a:rPr>
              <a:t> </a:t>
            </a:r>
            <a:r>
              <a:rPr lang="fr-FR" i="1" dirty="0" err="1">
                <a:solidFill>
                  <a:schemeClr val="bg1"/>
                </a:solidFill>
              </a:rPr>
              <a:t>trained</a:t>
            </a:r>
            <a:r>
              <a:rPr lang="fr-FR" i="1" dirty="0">
                <a:solidFill>
                  <a:schemeClr val="bg1"/>
                </a:solidFill>
              </a:rPr>
              <a:t> in </a:t>
            </a:r>
            <a:r>
              <a:rPr lang="fr-FR" i="1" dirty="0" err="1">
                <a:solidFill>
                  <a:schemeClr val="bg1"/>
                </a:solidFill>
              </a:rPr>
              <a:t>most</a:t>
            </a:r>
            <a:r>
              <a:rPr lang="fr-FR" i="1" dirty="0">
                <a:solidFill>
                  <a:schemeClr val="bg1"/>
                </a:solidFill>
              </a:rPr>
              <a:t> countries</a:t>
            </a:r>
            <a:endParaRPr lang="fr-FR" sz="1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17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4" y="753228"/>
            <a:ext cx="8673402" cy="1080938"/>
          </a:xfrm>
        </p:spPr>
        <p:txBody>
          <a:bodyPr>
            <a:normAutofit/>
          </a:bodyPr>
          <a:lstStyle/>
          <a:p>
            <a:r>
              <a:rPr lang="en-GB" sz="27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Review of project outputs from phases 1, 2, 3</a:t>
            </a:r>
            <a:b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Phase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</a:rPr>
              <a:t>2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: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Transnational system for the assessment and recognition of the learning outcomes with Open Badges/ CCCA-BTP</a:t>
            </a:r>
            <a:endParaRPr lang="fr-FR" sz="20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130395"/>
            <a:ext cx="10351471" cy="3599315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rgbClr val="7030A0"/>
                </a:solidFill>
              </a:rPr>
              <a:t>Presentation of the system: How it works in practice … Open Badge Factory</a:t>
            </a:r>
          </a:p>
          <a:p>
            <a:r>
              <a:rPr lang="fr-FR" sz="1600" i="1" dirty="0">
                <a:solidFill>
                  <a:schemeClr val="bg1"/>
                </a:solidFill>
              </a:rPr>
              <a:t>Pierre Touillon, </a:t>
            </a:r>
            <a:r>
              <a:rPr lang="fr-FR" i="1" dirty="0">
                <a:solidFill>
                  <a:schemeClr val="bg1"/>
                </a:solidFill>
              </a:rPr>
              <a:t>CCCA-BTP</a:t>
            </a:r>
            <a:endParaRPr lang="fr-FR" sz="1600" i="1" dirty="0">
              <a:solidFill>
                <a:schemeClr val="bg1"/>
              </a:solidFill>
            </a:endParaRPr>
          </a:p>
          <a:p>
            <a:pPr lvl="1"/>
            <a:endParaRPr lang="fr-FR" sz="1600" i="1" dirty="0">
              <a:solidFill>
                <a:schemeClr val="bg1"/>
              </a:solidFill>
            </a:endParaRPr>
          </a:p>
          <a:p>
            <a:r>
              <a:rPr lang="en-US" sz="1800" i="1" dirty="0">
                <a:solidFill>
                  <a:srgbClr val="7030A0"/>
                </a:solidFill>
              </a:rPr>
              <a:t>Questions and Answers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XXXXX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XXXXX</a:t>
            </a:r>
            <a:endParaRPr lang="fr-FR" sz="1600" i="1" dirty="0">
              <a:solidFill>
                <a:schemeClr val="bg1"/>
              </a:solidFill>
            </a:endParaRPr>
          </a:p>
          <a:p>
            <a:pPr lvl="1"/>
            <a:endParaRPr lang="fr-FR" sz="1600" dirty="0">
              <a:solidFill>
                <a:schemeClr val="bg1"/>
              </a:solidFill>
            </a:endParaRPr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AF46A0E-C1A3-5220-2EC3-2BB83A2667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578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4" y="753228"/>
            <a:ext cx="8673402" cy="1080938"/>
          </a:xfrm>
        </p:spPr>
        <p:txBody>
          <a:bodyPr>
            <a:normAutofit fontScale="90000"/>
          </a:bodyPr>
          <a:lstStyle/>
          <a:p>
            <a:r>
              <a:rPr lang="en-GB" sz="2700" b="1" dirty="0">
                <a:latin typeface="Calibri" panose="020F0502020204030204" pitchFamily="34" charset="0"/>
              </a:rPr>
              <a:t>Review of Phase 4 project outputs</a:t>
            </a:r>
            <a:b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Transnational strategy and national systems for the positioning, support and </a:t>
            </a: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professionalisation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of site managers and team leaders for building renovation sites/</a:t>
            </a:r>
            <a:b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FLC Asturias</a:t>
            </a:r>
            <a:endParaRPr lang="fr-FR" sz="20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130395"/>
            <a:ext cx="10351471" cy="3599315"/>
          </a:xfrm>
        </p:spPr>
        <p:txBody>
          <a:bodyPr>
            <a:normAutofit fontScale="70000" lnSpcReduction="20000"/>
          </a:bodyPr>
          <a:lstStyle/>
          <a:p>
            <a:r>
              <a:rPr lang="en-US" sz="1800" i="1" dirty="0">
                <a:solidFill>
                  <a:srgbClr val="7030A0"/>
                </a:solidFill>
              </a:rPr>
              <a:t>Presentation of the framework for the Final Report (Reminder)</a:t>
            </a:r>
          </a:p>
          <a:p>
            <a:r>
              <a:rPr lang="en-US" sz="1800" i="1" dirty="0">
                <a:solidFill>
                  <a:srgbClr val="7030A0"/>
                </a:solidFill>
              </a:rPr>
              <a:t>Information collected to date / Information still expected</a:t>
            </a:r>
          </a:p>
          <a:p>
            <a:r>
              <a:rPr lang="fr-FR" sz="1600" i="1" dirty="0">
                <a:solidFill>
                  <a:schemeClr val="bg1"/>
                </a:solidFill>
              </a:rPr>
              <a:t>Marta Hevia Fano, FLC </a:t>
            </a:r>
            <a:r>
              <a:rPr lang="fr-FR" sz="1600" i="1" dirty="0" err="1">
                <a:solidFill>
                  <a:schemeClr val="bg1"/>
                </a:solidFill>
              </a:rPr>
              <a:t>Asturias</a:t>
            </a:r>
            <a:endParaRPr lang="fr-FR" sz="1600" i="1" dirty="0">
              <a:solidFill>
                <a:schemeClr val="bg1"/>
              </a:solidFill>
            </a:endParaRPr>
          </a:p>
          <a:p>
            <a:pPr lvl="1"/>
            <a:endParaRPr lang="fr-FR" sz="1600" i="1" dirty="0">
              <a:solidFill>
                <a:schemeClr val="bg1"/>
              </a:solidFill>
            </a:endParaRPr>
          </a:p>
          <a:p>
            <a:r>
              <a:rPr lang="en-US" sz="1800" i="1" dirty="0">
                <a:solidFill>
                  <a:srgbClr val="7030A0"/>
                </a:solidFill>
              </a:rPr>
              <a:t>Questions and Answers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XXXXX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XXXXX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8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POINTS OF VIGILANCE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 err="1">
                <a:solidFill>
                  <a:schemeClr val="bg1"/>
                </a:solidFill>
              </a:rPr>
              <a:t>Beneficiaries</a:t>
            </a:r>
            <a:endParaRPr lang="fr-FR" sz="18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- </a:t>
            </a:r>
            <a:r>
              <a:rPr lang="fr-FR" sz="1800" i="1" dirty="0" err="1">
                <a:solidFill>
                  <a:schemeClr val="bg1"/>
                </a:solidFill>
              </a:rPr>
              <a:t>criteria</a:t>
            </a:r>
            <a:r>
              <a:rPr lang="fr-FR" sz="1800" i="1" dirty="0">
                <a:solidFill>
                  <a:schemeClr val="bg1"/>
                </a:solidFill>
              </a:rPr>
              <a:t> of </a:t>
            </a:r>
            <a:r>
              <a:rPr lang="fr-FR" sz="1800" i="1" dirty="0" err="1">
                <a:solidFill>
                  <a:schemeClr val="bg1"/>
                </a:solidFill>
              </a:rPr>
              <a:t>selection</a:t>
            </a:r>
            <a:r>
              <a:rPr lang="fr-FR" sz="1800" i="1" dirty="0">
                <a:solidFill>
                  <a:schemeClr val="bg1"/>
                </a:solidFill>
              </a:rPr>
              <a:t> / </a:t>
            </a:r>
            <a:r>
              <a:rPr lang="fr-FR" sz="1800" i="1" dirty="0" err="1">
                <a:solidFill>
                  <a:schemeClr val="bg1"/>
                </a:solidFill>
              </a:rPr>
              <a:t>recruitment</a:t>
            </a:r>
            <a:r>
              <a:rPr lang="fr-FR" sz="1800" i="1" dirty="0">
                <a:solidFill>
                  <a:schemeClr val="bg1"/>
                </a:solidFill>
              </a:rPr>
              <a:t>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- communication to have the </a:t>
            </a:r>
            <a:r>
              <a:rPr lang="fr-FR" sz="1800" i="1" dirty="0" err="1">
                <a:solidFill>
                  <a:schemeClr val="bg1"/>
                </a:solidFill>
              </a:rPr>
              <a:t>beneficiaries</a:t>
            </a:r>
            <a:endParaRPr lang="fr-FR" sz="18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- </a:t>
            </a:r>
            <a:r>
              <a:rPr lang="fr-FR" sz="1800" i="1" dirty="0" err="1">
                <a:solidFill>
                  <a:schemeClr val="bg1"/>
                </a:solidFill>
              </a:rPr>
              <a:t>pedagogical</a:t>
            </a:r>
            <a:r>
              <a:rPr lang="fr-FR" sz="1800" i="1" dirty="0">
                <a:solidFill>
                  <a:schemeClr val="bg1"/>
                </a:solidFill>
              </a:rPr>
              <a:t> </a:t>
            </a:r>
            <a:r>
              <a:rPr lang="fr-FR" sz="1800" i="1" dirty="0" err="1">
                <a:solidFill>
                  <a:schemeClr val="bg1"/>
                </a:solidFill>
              </a:rPr>
              <a:t>methodolgy</a:t>
            </a:r>
            <a:endParaRPr lang="fr-FR" sz="18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- recognition of </a:t>
            </a:r>
            <a:r>
              <a:rPr lang="fr-FR" sz="1800" i="1" dirty="0" err="1">
                <a:solidFill>
                  <a:schemeClr val="bg1"/>
                </a:solidFill>
              </a:rPr>
              <a:t>learning</a:t>
            </a:r>
            <a:r>
              <a:rPr lang="fr-FR" sz="1800" i="1" dirty="0">
                <a:solidFill>
                  <a:schemeClr val="bg1"/>
                </a:solidFill>
              </a:rPr>
              <a:t> </a:t>
            </a:r>
            <a:r>
              <a:rPr lang="fr-FR" sz="1800" i="1" dirty="0" err="1">
                <a:solidFill>
                  <a:schemeClr val="bg1"/>
                </a:solidFill>
              </a:rPr>
              <a:t>outcomes</a:t>
            </a:r>
            <a:endParaRPr lang="fr-FR" sz="1600" i="1" dirty="0">
              <a:solidFill>
                <a:schemeClr val="bg1"/>
              </a:solidFill>
            </a:endParaRPr>
          </a:p>
          <a:p>
            <a:pPr lvl="1"/>
            <a:endParaRPr lang="fr-FR" sz="1600" dirty="0">
              <a:solidFill>
                <a:schemeClr val="bg1"/>
              </a:solidFill>
            </a:endParaRPr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AF46A0E-C1A3-5220-2EC3-2BB83A2667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86507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Visit to the training centre</a:t>
            </a:r>
            <a:br>
              <a:rPr lang="en-GB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Philippe Dreyfus</a:t>
            </a:r>
            <a:endParaRPr lang="fr-FR" sz="20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130395"/>
            <a:ext cx="10351471" cy="3599315"/>
          </a:xfrm>
        </p:spPr>
        <p:txBody>
          <a:bodyPr>
            <a:normAutofit/>
          </a:bodyPr>
          <a:lstStyle/>
          <a:p>
            <a:pPr lvl="0"/>
            <a:r>
              <a:rPr lang="en-GB" sz="1800" i="1" dirty="0">
                <a:solidFill>
                  <a:srgbClr val="7030A0"/>
                </a:solidFill>
              </a:rPr>
              <a:t>Presentation of the training centre</a:t>
            </a:r>
            <a:endParaRPr lang="fr-FR" sz="1800" i="1" dirty="0">
              <a:solidFill>
                <a:srgbClr val="7030A0"/>
              </a:solidFill>
            </a:endParaRPr>
          </a:p>
          <a:p>
            <a:pPr lvl="0"/>
            <a:r>
              <a:rPr lang="en-GB" sz="1800" i="1" dirty="0">
                <a:solidFill>
                  <a:srgbClr val="7030A0"/>
                </a:solidFill>
              </a:rPr>
              <a:t>Guided tour of the educational premises and workshops</a:t>
            </a:r>
            <a:endParaRPr lang="fr-FR" sz="1800" i="1" dirty="0">
              <a:solidFill>
                <a:srgbClr val="7030A0"/>
              </a:solidFill>
            </a:endParaRPr>
          </a:p>
          <a:p>
            <a:pPr lvl="0"/>
            <a:r>
              <a:rPr lang="en-GB" sz="1800" i="1" dirty="0">
                <a:solidFill>
                  <a:srgbClr val="7030A0"/>
                </a:solidFill>
              </a:rPr>
              <a:t>Keys to understanding the vocational training system in France</a:t>
            </a:r>
          </a:p>
          <a:p>
            <a:pPr lvl="0"/>
            <a:endParaRPr lang="fr-FR" sz="1800" i="1" dirty="0">
              <a:solidFill>
                <a:srgbClr val="7030A0"/>
              </a:solidFill>
            </a:endParaRPr>
          </a:p>
          <a:p>
            <a:pPr lvl="0"/>
            <a:r>
              <a:rPr lang="fr-FR" sz="1800" i="1" dirty="0">
                <a:solidFill>
                  <a:srgbClr val="7030A0"/>
                </a:solidFill>
              </a:rPr>
              <a:t>Questions and </a:t>
            </a:r>
            <a:r>
              <a:rPr lang="fr-FR" sz="1800" i="1" dirty="0" err="1">
                <a:solidFill>
                  <a:srgbClr val="7030A0"/>
                </a:solidFill>
              </a:rPr>
              <a:t>Answers</a:t>
            </a:r>
            <a:endParaRPr lang="fr-FR" sz="1800" i="1" dirty="0">
              <a:solidFill>
                <a:srgbClr val="7030A0"/>
              </a:solidFill>
            </a:endParaRPr>
          </a:p>
          <a:p>
            <a:pPr lvl="1"/>
            <a:endParaRPr lang="fr-FR" sz="1600" dirty="0">
              <a:solidFill>
                <a:schemeClr val="bg1"/>
              </a:solidFill>
            </a:endParaRP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BB013B52-0405-2A4B-D9F7-4D2BFAE9A6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1904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4" y="753228"/>
            <a:ext cx="8673402" cy="1080938"/>
          </a:xfrm>
        </p:spPr>
        <p:txBody>
          <a:bodyPr>
            <a:normAutofit fontScale="90000"/>
          </a:bodyPr>
          <a:lstStyle/>
          <a:p>
            <a:r>
              <a:rPr lang="en-US" sz="2700" b="1" dirty="0">
                <a:latin typeface="Calibri" panose="020F0502020204030204" pitchFamily="34" charset="0"/>
              </a:rPr>
              <a:t>Evaluation of processes and results</a:t>
            </a:r>
            <a:br>
              <a:rPr lang="en-US" sz="2700" b="1" dirty="0">
                <a:latin typeface="Calibri" panose="020F0502020204030204" pitchFamily="34" charset="0"/>
              </a:rPr>
            </a:br>
            <a:r>
              <a:rPr lang="en-US" sz="2700" b="1" dirty="0">
                <a:latin typeface="Calibri" panose="020F0502020204030204" pitchFamily="34" charset="0"/>
              </a:rPr>
              <a:t>Dissemination of results</a:t>
            </a:r>
            <a:br>
              <a:rPr lang="en-US" sz="2700" b="1" dirty="0">
                <a:latin typeface="Calibri" panose="020F0502020204030204" pitchFamily="34" charset="0"/>
              </a:rPr>
            </a:br>
            <a:r>
              <a:rPr lang="en-US" sz="2700" b="1" dirty="0">
                <a:latin typeface="Calibri" panose="020F0502020204030204" pitchFamily="34" charset="0"/>
              </a:rPr>
              <a:t>Administrative and financial aspects</a:t>
            </a:r>
            <a:b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CCCA-BTP</a:t>
            </a:r>
            <a:endParaRPr lang="fr-FR" sz="20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130395"/>
            <a:ext cx="10351471" cy="3599315"/>
          </a:xfrm>
        </p:spPr>
        <p:txBody>
          <a:bodyPr>
            <a:normAutofit fontScale="92500" lnSpcReduction="10000"/>
          </a:bodyPr>
          <a:lstStyle/>
          <a:p>
            <a:r>
              <a:rPr lang="en-US" sz="1800" i="1" dirty="0">
                <a:solidFill>
                  <a:srgbClr val="7030A0"/>
                </a:solidFill>
              </a:rPr>
              <a:t>Feedback on processes and project management</a:t>
            </a:r>
          </a:p>
          <a:p>
            <a:r>
              <a:rPr lang="fr-FR" sz="1600" i="1" dirty="0">
                <a:solidFill>
                  <a:schemeClr val="bg1"/>
                </a:solidFill>
              </a:rPr>
              <a:t>Marek Lawinski</a:t>
            </a:r>
          </a:p>
          <a:p>
            <a:pPr lvl="1"/>
            <a:endParaRPr lang="fr-FR" sz="800" i="1" dirty="0">
              <a:solidFill>
                <a:schemeClr val="bg1"/>
              </a:solidFill>
            </a:endParaRPr>
          </a:p>
          <a:p>
            <a:r>
              <a:rPr lang="en-US" sz="1800" i="1" dirty="0">
                <a:solidFill>
                  <a:srgbClr val="7030A0"/>
                </a:solidFill>
              </a:rPr>
              <a:t>Administrative and financial </a:t>
            </a:r>
            <a:r>
              <a:rPr lang="en-US" sz="1800" i="1" dirty="0" err="1">
                <a:solidFill>
                  <a:srgbClr val="7030A0"/>
                </a:solidFill>
              </a:rPr>
              <a:t>organisation</a:t>
            </a:r>
            <a:r>
              <a:rPr lang="en-US" sz="1800" i="1" dirty="0">
                <a:solidFill>
                  <a:srgbClr val="7030A0"/>
                </a:solidFill>
              </a:rPr>
              <a:t>: Pending actions</a:t>
            </a:r>
          </a:p>
          <a:p>
            <a:r>
              <a:rPr lang="fr-FR" sz="1800" i="1" dirty="0">
                <a:solidFill>
                  <a:schemeClr val="bg1"/>
                </a:solidFill>
              </a:rPr>
              <a:t>Isabelle Picot</a:t>
            </a:r>
          </a:p>
          <a:p>
            <a:endParaRPr lang="fr-FR" sz="900" i="1" dirty="0">
              <a:solidFill>
                <a:schemeClr val="bg1"/>
              </a:solidFill>
            </a:endParaRPr>
          </a:p>
          <a:p>
            <a:r>
              <a:rPr lang="en-US" sz="1800" i="1" dirty="0" err="1">
                <a:solidFill>
                  <a:srgbClr val="7030A0"/>
                </a:solidFill>
              </a:rPr>
              <a:t>Valorisation</a:t>
            </a:r>
            <a:r>
              <a:rPr lang="en-US" sz="1800" i="1" dirty="0">
                <a:solidFill>
                  <a:srgbClr val="7030A0"/>
                </a:solidFill>
              </a:rPr>
              <a:t>, dissemination, communication</a:t>
            </a:r>
          </a:p>
          <a:p>
            <a:r>
              <a:rPr lang="fr-FR" sz="1600" i="1" dirty="0">
                <a:solidFill>
                  <a:schemeClr val="bg1"/>
                </a:solidFill>
              </a:rPr>
              <a:t>Marek Lawinski</a:t>
            </a:r>
            <a:endParaRPr lang="fr-FR" sz="1800" i="1" dirty="0">
              <a:solidFill>
                <a:schemeClr val="bg1"/>
              </a:solidFill>
            </a:endParaRPr>
          </a:p>
          <a:p>
            <a:endParaRPr lang="fr-FR" sz="800" i="1" dirty="0">
              <a:solidFill>
                <a:schemeClr val="bg1"/>
              </a:solidFill>
            </a:endParaRPr>
          </a:p>
          <a:p>
            <a:r>
              <a:rPr lang="en-US" sz="1800" i="1" dirty="0">
                <a:solidFill>
                  <a:srgbClr val="7030A0"/>
                </a:solidFill>
              </a:rPr>
              <a:t>Feedback from the external evaluator</a:t>
            </a:r>
          </a:p>
          <a:p>
            <a:r>
              <a:rPr lang="en-US" sz="1800" i="1" dirty="0">
                <a:solidFill>
                  <a:srgbClr val="7030A0"/>
                </a:solidFill>
              </a:rPr>
              <a:t>Points of attention for the final report</a:t>
            </a:r>
          </a:p>
          <a:p>
            <a:r>
              <a:rPr lang="fr-FR" sz="1800" i="1" dirty="0">
                <a:solidFill>
                  <a:schemeClr val="bg1"/>
                </a:solidFill>
              </a:rPr>
              <a:t>Sébastien Roux</a:t>
            </a:r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AF46A0E-C1A3-5220-2EC3-2BB83A2667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357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4" y="753228"/>
            <a:ext cx="8673402" cy="1080938"/>
          </a:xfrm>
        </p:spPr>
        <p:txBody>
          <a:bodyPr>
            <a:normAutofit/>
          </a:bodyPr>
          <a:lstStyle/>
          <a:p>
            <a:r>
              <a:rPr lang="en-GB" sz="2700" b="1" dirty="0">
                <a:latin typeface="Calibri" panose="020F0502020204030204" pitchFamily="34" charset="0"/>
              </a:rPr>
              <a:t>Possible extensions of the actions carried out: Brainstorming</a:t>
            </a:r>
            <a:endParaRPr lang="fr-FR" sz="2000" b="1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130395"/>
            <a:ext cx="10351471" cy="3599315"/>
          </a:xfrm>
        </p:spPr>
        <p:txBody>
          <a:bodyPr>
            <a:normAutofit/>
          </a:bodyPr>
          <a:lstStyle/>
          <a:p>
            <a:r>
              <a:rPr lang="en-US" sz="1800" i="1" dirty="0">
                <a:solidFill>
                  <a:srgbClr val="7030A0"/>
                </a:solidFill>
              </a:rPr>
              <a:t>National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XXXXX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XXXXX</a:t>
            </a:r>
          </a:p>
          <a:p>
            <a:pPr lvl="1"/>
            <a:endParaRPr lang="fr-FR" sz="800" i="1" dirty="0">
              <a:solidFill>
                <a:schemeClr val="bg1"/>
              </a:solidFill>
            </a:endParaRPr>
          </a:p>
          <a:p>
            <a:r>
              <a:rPr lang="en-US" sz="1800" i="1" dirty="0">
                <a:solidFill>
                  <a:srgbClr val="7030A0"/>
                </a:solidFill>
              </a:rPr>
              <a:t>Transnational level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XXXXX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i="1" dirty="0">
                <a:solidFill>
                  <a:schemeClr val="bg1"/>
                </a:solidFill>
              </a:rPr>
              <a:t>XXXXX</a:t>
            </a:r>
            <a:endParaRPr lang="fr-FR" sz="1600" i="1" dirty="0">
              <a:solidFill>
                <a:schemeClr val="bg1"/>
              </a:solidFill>
            </a:endParaRPr>
          </a:p>
          <a:p>
            <a:endParaRPr lang="fr-FR" sz="800" i="1" dirty="0">
              <a:solidFill>
                <a:schemeClr val="bg1"/>
              </a:solidFill>
            </a:endParaRPr>
          </a:p>
        </p:txBody>
      </p:sp>
      <p:pic>
        <p:nvPicPr>
          <p:cNvPr id="5" name="Image 4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7AF46A0E-C1A3-5220-2EC3-2BB83A2667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6718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04CB52-AD58-5B07-600E-2D80EF0B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/>
              <a:t>Social </a:t>
            </a:r>
            <a:r>
              <a:rPr lang="fr-FR" sz="3200" b="1" dirty="0" err="1"/>
              <a:t>Dinner</a:t>
            </a:r>
            <a:r>
              <a:rPr lang="fr-FR" sz="3200" b="1" dirty="0"/>
              <a:t>: 8pm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E26CB3-1C00-F253-3D76-04099D39D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3" y="2130395"/>
            <a:ext cx="10351471" cy="3599315"/>
          </a:xfrm>
        </p:spPr>
        <p:txBody>
          <a:bodyPr>
            <a:normAutofit/>
          </a:bodyPr>
          <a:lstStyle/>
          <a:p>
            <a:pPr algn="l"/>
            <a:r>
              <a:rPr lang="pt-BR" sz="2000" b="1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R E S T A U R A N T   D U   L I E U   U N I Q UE</a:t>
            </a:r>
            <a:endParaRPr lang="pt-BR" sz="2000" b="0" i="0" dirty="0">
              <a:solidFill>
                <a:srgbClr val="FFFFFF"/>
              </a:solidFill>
              <a:effectLst/>
              <a:latin typeface="Source Sans Pro" panose="020B0503030403020204" pitchFamily="34" charset="0"/>
            </a:endParaRPr>
          </a:p>
          <a:p>
            <a:pPr algn="l"/>
            <a:r>
              <a:rPr lang="pt-BR" sz="2000" b="0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2 rue de la Biscuiterie</a:t>
            </a:r>
          </a:p>
          <a:p>
            <a:pPr algn="l"/>
            <a:r>
              <a:rPr lang="pt-BR" sz="2000" b="0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Quai Ferdinand Favre</a:t>
            </a:r>
          </a:p>
          <a:p>
            <a:pPr algn="l"/>
            <a:r>
              <a:rPr lang="pt-BR" sz="2000" b="0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44000 Nantes</a:t>
            </a:r>
          </a:p>
          <a:p>
            <a:pPr algn="l"/>
            <a:endParaRPr lang="pt-BR" sz="2000" u="sng" dirty="0">
              <a:solidFill>
                <a:srgbClr val="FFFFFF"/>
              </a:solidFill>
              <a:effectLst/>
              <a:latin typeface="Source Sans Pro" panose="020B0503030403020204" pitchFamily="34" charset="0"/>
              <a:ea typeface="Calibri" panose="020F0502020204030204" pitchFamily="34" charset="0"/>
              <a:hlinkClick r:id="rId2"/>
            </a:endParaRPr>
          </a:p>
          <a:p>
            <a:pPr algn="l"/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https://www.restaurantlieuunique.fr/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9857F1C4-CFE1-6F48-989E-AE6CB182BF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0478" y="796403"/>
            <a:ext cx="2282728" cy="994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>
            <a:extLst>
              <a:ext uri="{FF2B5EF4-FFF2-40B4-BE49-F238E27FC236}">
                <a16:creationId xmlns:a16="http://schemas.microsoft.com/office/drawing/2014/main" id="{F856E86C-5F0C-2272-7C1E-CF061DEFE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690982"/>
            <a:ext cx="2469429" cy="2478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3483017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2491</TotalTime>
  <Words>1245</Words>
  <Application>Microsoft Office PowerPoint</Application>
  <PresentationFormat>Grand écran</PresentationFormat>
  <Paragraphs>170</Paragraphs>
  <Slides>22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7" baseType="lpstr">
      <vt:lpstr>Arial</vt:lpstr>
      <vt:lpstr>Calibri</vt:lpstr>
      <vt:lpstr>Source Sans Pro</vt:lpstr>
      <vt:lpstr>Trebuchet MS</vt:lpstr>
      <vt:lpstr>Berlin</vt:lpstr>
      <vt:lpstr>FINAL TRANSNATIONAL MEETING 14 JUNE 2023 (09:30-17:30)</vt:lpstr>
      <vt:lpstr>Review of project outputs from phases 1, 2, 3 Phase 1 : Transnational model for the positioning, support and professionalisation of site managers and team leaders for building renovation sites / Pedmede &amp; Formedil</vt:lpstr>
      <vt:lpstr>Review of project outputs from phases 1, 2, 3 Phase 3 : Transnational training scheme for teachers, trainers and tutors/  Łukasiewicz ITEE</vt:lpstr>
      <vt:lpstr>Review of project outputs from phases 1, 2, 3 Phase 2 : Transnational system for the assessment and recognition of the learning outcomes with Open Badges/ CCCA-BTP</vt:lpstr>
      <vt:lpstr>Review of Phase 4 project outputs Transnational strategy and national systems for the positioning, support and professionalisation of site managers and team leaders for building renovation sites/ FLC Asturias</vt:lpstr>
      <vt:lpstr>Visit to the training centre Philippe Dreyfus</vt:lpstr>
      <vt:lpstr>Evaluation of processes and results Dissemination of results Administrative and financial aspects CCCA-BTP</vt:lpstr>
      <vt:lpstr>Possible extensions of the actions carried out: Brainstorming</vt:lpstr>
      <vt:lpstr>Social Dinner: 8pm</vt:lpstr>
      <vt:lpstr>GOOD PRACTICE SEMINAR WITH PROJECT PARTNERS AND FRENCH TRAINERS  15 JUNE 2023 (09:30-13:00)</vt:lpstr>
      <vt:lpstr>Good Practice Seminar Exchanges and debates on experiences Pierre Touillon / Marta Hevia Fano / Philippe Dreyfus</vt:lpstr>
      <vt:lpstr>Good Practice Seminar Discussions and debates on the extension of the actions undertaken Pierre Touillon / Marta Hevia Fano / Philippe Dreyfus</vt:lpstr>
      <vt:lpstr>SÉMINAIRE-DÉBAT PROFESSIONNALISER LES CHANTIERS DE RENOVATION : Nouvelles pistes pour la formation  15 JUIN 2023</vt:lpstr>
      <vt:lpstr>Professionnaliser les chantiers de rénovation: Nouvelles pistes pour la formation</vt:lpstr>
      <vt:lpstr>Professionnaliser les chantiers de rénovation: Interface entre les fonctions de chef de chantier et de chef d’équipe de rénovation dans les pays partenaires du projet RenovUp</vt:lpstr>
      <vt:lpstr>Professionnaliser les chantiers de rénovation: Importance de former des chefs d’équipe et des chefs de chantier pour les entreprises de rénovation </vt:lpstr>
      <vt:lpstr>Professionnaliser les chantiers de rénovation: Evaluation des besoins des entreprises en chefs d’équipe et en chefs de chantier en France (au niveau national et par région)</vt:lpstr>
      <vt:lpstr>Professionnaliser les chantiers de rénovation: Importance de former des chefs d’équipe et des chefs de chantier pour les entreprises de rénovation </vt:lpstr>
      <vt:lpstr>Professionnaliser les chantiers de rénovation: Importance de former des chefs d’équipe et des chefs de chantier pour les entreprises de rénovation </vt:lpstr>
      <vt:lpstr>Professionnaliser les chantiers de rénovation: Perspectives d’un réinvestissement des résultats du projet RenovUp Séance de clôture</vt:lpstr>
      <vt:lpstr>Professionnaliser les chantiers de rénovation: Nouvelles pistes pour la formation</vt:lpstr>
      <vt:lpstr>Professionnaliser les chantiers de rénovation: Nouvelles pistes pour la 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Discussions and debates on the experience.</dc:title>
  <dc:creator>TOUILLON Pierre</dc:creator>
  <cp:lastModifiedBy>LAWINSKI Marek</cp:lastModifiedBy>
  <cp:revision>39</cp:revision>
  <dcterms:created xsi:type="dcterms:W3CDTF">2023-05-31T15:07:22Z</dcterms:created>
  <dcterms:modified xsi:type="dcterms:W3CDTF">2023-06-15T11:36:23Z</dcterms:modified>
</cp:coreProperties>
</file>