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71" r:id="rId4"/>
    <p:sldId id="272" r:id="rId5"/>
    <p:sldId id="260" r:id="rId6"/>
    <p:sldId id="275" r:id="rId7"/>
    <p:sldId id="269" r:id="rId8"/>
    <p:sldId id="261" r:id="rId9"/>
    <p:sldId id="258" r:id="rId10"/>
    <p:sldId id="273" r:id="rId11"/>
    <p:sldId id="276" r:id="rId12"/>
    <p:sldId id="262" r:id="rId13"/>
    <p:sldId id="270" r:id="rId14"/>
    <p:sldId id="263" r:id="rId15"/>
    <p:sldId id="259" r:id="rId16"/>
    <p:sldId id="277" r:id="rId17"/>
    <p:sldId id="274" r:id="rId18"/>
    <p:sldId id="264" r:id="rId19"/>
    <p:sldId id="268" r:id="rId20"/>
    <p:sldId id="265" r:id="rId21"/>
    <p:sldId id="279"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D9D65-360F-4612-BC53-AAFCDB993FBC}" type="datetimeFigureOut">
              <a:rPr lang="fr-FR" smtClean="0"/>
              <a:t>24/07/2023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5090C-277F-4788-8685-D52D7AE4E1BD}" type="slidenum">
              <a:rPr lang="fr-FR" smtClean="0"/>
              <a:t>‹N°›</a:t>
            </a:fld>
            <a:endParaRPr lang="fr-FR"/>
          </a:p>
        </p:txBody>
      </p:sp>
    </p:spTree>
    <p:extLst>
      <p:ext uri="{BB962C8B-B14F-4D97-AF65-F5344CB8AC3E}">
        <p14:creationId xmlns:p14="http://schemas.microsoft.com/office/powerpoint/2010/main" val="3197052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EA27F9E-CEFB-408D-A725-B887FE090B16}" type="slidenum">
              <a:rPr lang="fr-FR" smtClean="0"/>
              <a:t>5</a:t>
            </a:fld>
            <a:endParaRPr lang="fr-FR"/>
          </a:p>
        </p:txBody>
      </p:sp>
    </p:spTree>
    <p:extLst>
      <p:ext uri="{BB962C8B-B14F-4D97-AF65-F5344CB8AC3E}">
        <p14:creationId xmlns:p14="http://schemas.microsoft.com/office/powerpoint/2010/main" val="3101032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742950" lvl="1" indent="-285750">
              <a:buFont typeface="Arial" panose="020B0604020202020204" pitchFamily="34" charset="0"/>
              <a:buChar char="•"/>
            </a:pPr>
            <a:r>
              <a:rPr lang="en-US" sz="1800" dirty="0">
                <a:solidFill>
                  <a:schemeClr val="bg1">
                    <a:lumMod val="85000"/>
                    <a:lumOff val="15000"/>
                  </a:schemeClr>
                </a:solidFill>
              </a:rPr>
              <a:t>Renovation service market is developing in Poland very dynamically. So, the demand for workers in this sector has been very high for several years. Employers employ people even without any experience in construction, train them to work in specific jobs or entrust them only with the simplest supporting work.</a:t>
            </a:r>
          </a:p>
          <a:p>
            <a:pPr marL="742950" lvl="1" indent="-285750">
              <a:buFont typeface="Arial" panose="020B0604020202020204" pitchFamily="34" charset="0"/>
              <a:buChar char="•"/>
            </a:pPr>
            <a:r>
              <a:rPr lang="en-US" sz="1800" dirty="0">
                <a:solidFill>
                  <a:schemeClr val="bg1">
                    <a:lumMod val="85000"/>
                    <a:lumOff val="15000"/>
                  </a:schemeClr>
                </a:solidFill>
              </a:rPr>
              <a:t>A very strong segment of the training market are trainings organized by manufacturers of building materials, construction machinery and tools. They are the most common form of improving the qualifications of construction workers, as they are usually time-optimized (short), specific, very practical, free for participants. It should be noted, however, that these are not strictly training courses offering objective knowledge, in which several products can be compared in terms of their advantages and disadvantages. </a:t>
            </a:r>
          </a:p>
          <a:p>
            <a:pPr marL="742950" lvl="1" indent="-285750">
              <a:buFont typeface="Arial" panose="020B0604020202020204" pitchFamily="34" charset="0"/>
              <a:buChar char="•"/>
            </a:pPr>
            <a:r>
              <a:rPr lang="en-US" sz="1800" dirty="0">
                <a:solidFill>
                  <a:schemeClr val="bg1">
                    <a:lumMod val="85000"/>
                    <a:lumOff val="15000"/>
                  </a:schemeClr>
                </a:solidFill>
              </a:rPr>
              <a:t>In the Polish public and media space, the professional development of construction workers is not promoted, i.e. there is no culture of asking a potential contractor for renovation works about his qualifications. The need to collect certificates (generated by the market) is slight and therefore there is no other motivation than internal/personal one. </a:t>
            </a:r>
          </a:p>
        </p:txBody>
      </p:sp>
      <p:sp>
        <p:nvSpPr>
          <p:cNvPr id="4" name="Symbol zastępczy numeru slajdu 3"/>
          <p:cNvSpPr>
            <a:spLocks noGrp="1"/>
          </p:cNvSpPr>
          <p:nvPr>
            <p:ph type="sldNum" sz="quarter" idx="10"/>
          </p:nvPr>
        </p:nvSpPr>
        <p:spPr/>
        <p:txBody>
          <a:bodyPr/>
          <a:lstStyle/>
          <a:p>
            <a:fld id="{E149DA6A-9636-4FDF-85C7-DD82EF69EC78}" type="slidenum">
              <a:rPr lang="pl-PL" smtClean="0"/>
              <a:t>6</a:t>
            </a:fld>
            <a:endParaRPr lang="pl-PL"/>
          </a:p>
        </p:txBody>
      </p:sp>
    </p:spTree>
    <p:extLst>
      <p:ext uri="{BB962C8B-B14F-4D97-AF65-F5344CB8AC3E}">
        <p14:creationId xmlns:p14="http://schemas.microsoft.com/office/powerpoint/2010/main" val="774857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EA27F9E-CEFB-408D-A725-B887FE090B16}" type="slidenum">
              <a:rPr lang="fr-FR" smtClean="0"/>
              <a:t>12</a:t>
            </a:fld>
            <a:endParaRPr lang="fr-FR"/>
          </a:p>
        </p:txBody>
      </p:sp>
    </p:spTree>
    <p:extLst>
      <p:ext uri="{BB962C8B-B14F-4D97-AF65-F5344CB8AC3E}">
        <p14:creationId xmlns:p14="http://schemas.microsoft.com/office/powerpoint/2010/main" val="1094796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149DA6A-9636-4FDF-85C7-DD82EF69EC78}" type="slidenum">
              <a:rPr lang="pl-PL" smtClean="0"/>
              <a:t>16</a:t>
            </a:fld>
            <a:endParaRPr lang="pl-PL"/>
          </a:p>
        </p:txBody>
      </p:sp>
    </p:spTree>
    <p:extLst>
      <p:ext uri="{BB962C8B-B14F-4D97-AF65-F5344CB8AC3E}">
        <p14:creationId xmlns:p14="http://schemas.microsoft.com/office/powerpoint/2010/main" val="3584292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EA27F9E-CEFB-408D-A725-B887FE090B16}" type="slidenum">
              <a:rPr lang="fr-FR" smtClean="0"/>
              <a:t>18</a:t>
            </a:fld>
            <a:endParaRPr lang="fr-FR"/>
          </a:p>
        </p:txBody>
      </p:sp>
    </p:spTree>
    <p:extLst>
      <p:ext uri="{BB962C8B-B14F-4D97-AF65-F5344CB8AC3E}">
        <p14:creationId xmlns:p14="http://schemas.microsoft.com/office/powerpoint/2010/main" val="38415898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25518A9-B687-4302-9395-2322403C665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A99A684-0CB7-41E9-A4DF-5D1C2CA5BF6F}"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DD7C35-9E19-4518-A4B2-3B09CD8CC756}"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6196DA8-8897-4DDF-BFB6-5D83863C837A}"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DCBBA708-C5F0-412D-90E2-1919F0D196AE}"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A9C8F8FA-EF43-4642-9368-3F4E33039BD9}"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7/24/2023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EB9C5D3-0140-4E75-8D7F-C0623D06DFD7}" type="datetimeFigureOut">
              <a:rPr lang="en-US" dirty="0"/>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7/24/2023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7/24/2023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3AE0757-B101-4811-9189-10EB2F458E2D}"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EBDC078-589F-40E3-816C-EE21D62B5BBA}" type="datetimeFigureOut">
              <a:rPr lang="en-US" dirty="0"/>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7/24/2023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9157A-FA32-E881-187E-54AB20E699E6}"/>
              </a:ext>
            </a:extLst>
          </p:cNvPr>
          <p:cNvSpPr>
            <a:spLocks noGrp="1"/>
          </p:cNvSpPr>
          <p:nvPr>
            <p:ph type="ctrTitle"/>
          </p:nvPr>
        </p:nvSpPr>
        <p:spPr>
          <a:xfrm>
            <a:off x="588043" y="2722701"/>
            <a:ext cx="8144134" cy="1253905"/>
          </a:xfrm>
        </p:spPr>
        <p:txBody>
          <a:bodyPr/>
          <a:lstStyle/>
          <a:p>
            <a:pPr algn="ctr">
              <a:spcBef>
                <a:spcPts val="625"/>
              </a:spcBef>
              <a:spcAft>
                <a:spcPts val="0"/>
              </a:spcAft>
            </a:pPr>
            <a:r>
              <a:rPr lang="en-GB" sz="2400" b="1" dirty="0">
                <a:latin typeface="Calibri" panose="020F0502020204030204" pitchFamily="34" charset="0"/>
              </a:rPr>
              <a:t>GOOD PRACTICE SEMINAR</a:t>
            </a:r>
            <a:r>
              <a:rPr lang="fr-FR" sz="2400" b="1" dirty="0">
                <a:latin typeface="Calibri" panose="020F0502020204030204" pitchFamily="34" charset="0"/>
              </a:rPr>
              <a:t>- 15 JUNE 2023 (9:30-13:00)</a:t>
            </a:r>
            <a:br>
              <a:rPr lang="fr-FR" sz="2400" b="1" dirty="0">
                <a:latin typeface="Calibri" panose="020F0502020204030204" pitchFamily="34" charset="0"/>
              </a:rPr>
            </a:br>
            <a:r>
              <a:rPr lang="en-US" sz="2400" b="1" dirty="0">
                <a:latin typeface="Calibri" panose="020F0502020204030204" pitchFamily="34" charset="0"/>
              </a:rPr>
              <a:t>Discussions and debates on the experience</a:t>
            </a:r>
            <a:br>
              <a:rPr lang="en-US" sz="2400" b="1" dirty="0">
                <a:latin typeface="Calibri" panose="020F0502020204030204" pitchFamily="34" charset="0"/>
              </a:rPr>
            </a:br>
            <a:r>
              <a:rPr lang="en-US" sz="2400" b="1" dirty="0">
                <a:latin typeface="Calibri" panose="020F0502020204030204" pitchFamily="34" charset="0"/>
              </a:rPr>
              <a:t>made by the project and associated partners</a:t>
            </a:r>
            <a:endParaRPr lang="fr-FR" sz="2400" b="1" dirty="0">
              <a:latin typeface="Calibri" panose="020F0502020204030204" pitchFamily="34" charset="0"/>
            </a:endParaRPr>
          </a:p>
        </p:txBody>
      </p:sp>
      <p:grpSp>
        <p:nvGrpSpPr>
          <p:cNvPr id="4" name="Groupe 3">
            <a:extLst>
              <a:ext uri="{FF2B5EF4-FFF2-40B4-BE49-F238E27FC236}">
                <a16:creationId xmlns:a16="http://schemas.microsoft.com/office/drawing/2014/main" id="{4348A98F-ACC1-F933-6197-B9F0E2633FC7}"/>
              </a:ext>
            </a:extLst>
          </p:cNvPr>
          <p:cNvGrpSpPr/>
          <p:nvPr/>
        </p:nvGrpSpPr>
        <p:grpSpPr>
          <a:xfrm>
            <a:off x="1769806" y="5511726"/>
            <a:ext cx="8480323" cy="698535"/>
            <a:chOff x="0" y="38864"/>
            <a:chExt cx="5151755" cy="464131"/>
          </a:xfrm>
        </p:grpSpPr>
        <p:pic>
          <p:nvPicPr>
            <p:cNvPr id="6" name="Image 5" descr="EDA welcomes PEDMEDE as a new member - EDA">
              <a:extLst>
                <a:ext uri="{FF2B5EF4-FFF2-40B4-BE49-F238E27FC236}">
                  <a16:creationId xmlns:a16="http://schemas.microsoft.com/office/drawing/2014/main" id="{FACE09E9-DED2-AF4D-2690-BDF2AA6D21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7300" y="164250"/>
              <a:ext cx="1354455" cy="326390"/>
            </a:xfrm>
            <a:prstGeom prst="rect">
              <a:avLst/>
            </a:prstGeom>
            <a:noFill/>
            <a:ln>
              <a:noFill/>
            </a:ln>
          </p:spPr>
        </p:pic>
        <p:pic>
          <p:nvPicPr>
            <p:cNvPr id="7" name="Image 6">
              <a:extLst>
                <a:ext uri="{FF2B5EF4-FFF2-40B4-BE49-F238E27FC236}">
                  <a16:creationId xmlns:a16="http://schemas.microsoft.com/office/drawing/2014/main" id="{A7DC0388-6D3C-6B46-EB69-EC4E21D6BC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3053" y="38864"/>
              <a:ext cx="564107" cy="462786"/>
            </a:xfrm>
            <a:prstGeom prst="rect">
              <a:avLst/>
            </a:prstGeom>
            <a:noFill/>
            <a:ln>
              <a:noFill/>
            </a:ln>
          </p:spPr>
        </p:pic>
        <p:pic>
          <p:nvPicPr>
            <p:cNvPr id="8" name="Image 7">
              <a:extLst>
                <a:ext uri="{FF2B5EF4-FFF2-40B4-BE49-F238E27FC236}">
                  <a16:creationId xmlns:a16="http://schemas.microsoft.com/office/drawing/2014/main" id="{711CFCEB-4804-B49E-7AC7-309452EB10D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02150"/>
              <a:ext cx="1273175" cy="192405"/>
            </a:xfrm>
            <a:prstGeom prst="rect">
              <a:avLst/>
            </a:prstGeom>
            <a:noFill/>
            <a:ln>
              <a:noFill/>
            </a:ln>
          </p:spPr>
        </p:pic>
        <p:pic>
          <p:nvPicPr>
            <p:cNvPr id="9" name="Image 8" descr="CCCA-BTP : Anime et innove un réseau de 126 CFA du BTP !">
              <a:extLst>
                <a:ext uri="{FF2B5EF4-FFF2-40B4-BE49-F238E27FC236}">
                  <a16:creationId xmlns:a16="http://schemas.microsoft.com/office/drawing/2014/main" id="{17B03466-1F24-1393-E9AE-419F1A4D9C3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4514" y="44450"/>
              <a:ext cx="457200" cy="457200"/>
            </a:xfrm>
            <a:prstGeom prst="rect">
              <a:avLst/>
            </a:prstGeom>
            <a:noFill/>
            <a:ln>
              <a:noFill/>
            </a:ln>
          </p:spPr>
        </p:pic>
        <p:pic>
          <p:nvPicPr>
            <p:cNvPr id="10" name="Image 9" descr="Institute for Professional and Vocational Training in construction sector ( Formedil) | Bus.Trainers">
              <a:extLst>
                <a:ext uri="{FF2B5EF4-FFF2-40B4-BE49-F238E27FC236}">
                  <a16:creationId xmlns:a16="http://schemas.microsoft.com/office/drawing/2014/main" id="{7F054E35-732B-D7CD-2EF5-BC88EF9CA9B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44800" y="231850"/>
              <a:ext cx="768350" cy="271145"/>
            </a:xfrm>
            <a:prstGeom prst="rect">
              <a:avLst/>
            </a:prstGeom>
            <a:noFill/>
            <a:ln>
              <a:noFill/>
            </a:ln>
          </p:spPr>
        </p:pic>
      </p:grpSp>
      <p:pic>
        <p:nvPicPr>
          <p:cNvPr id="5" name="Image 4" descr="Une image contenant texte, clipart&#10;&#10;Description générée automatiquement">
            <a:extLst>
              <a:ext uri="{FF2B5EF4-FFF2-40B4-BE49-F238E27FC236}">
                <a16:creationId xmlns:a16="http://schemas.microsoft.com/office/drawing/2014/main" id="{FFEFAEFC-EE86-38A6-9140-0EC8BDC3F7C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0175" y="212576"/>
            <a:ext cx="3790373" cy="1651470"/>
          </a:xfrm>
          <a:prstGeom prst="rect">
            <a:avLst/>
          </a:prstGeom>
          <a:noFill/>
          <a:ln>
            <a:noFill/>
          </a:ln>
        </p:spPr>
      </p:pic>
    </p:spTree>
    <p:extLst>
      <p:ext uri="{BB962C8B-B14F-4D97-AF65-F5344CB8AC3E}">
        <p14:creationId xmlns:p14="http://schemas.microsoft.com/office/powerpoint/2010/main" val="1850162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err="1"/>
              <a:t>Supporting</a:t>
            </a:r>
            <a:r>
              <a:rPr lang="fr-FR" dirty="0"/>
              <a:t> and </a:t>
            </a:r>
            <a:r>
              <a:rPr lang="fr-FR" dirty="0" err="1"/>
              <a:t>professionalising</a:t>
            </a:r>
            <a:r>
              <a:rPr lang="fr-FR" dirty="0"/>
              <a:t> </a:t>
            </a:r>
            <a:r>
              <a:rPr lang="fr-FR" dirty="0" err="1"/>
              <a:t>trainers</a:t>
            </a:r>
            <a:r>
              <a:rPr lang="fr-FR" dirty="0"/>
              <a:t>: </a:t>
            </a:r>
            <a:br>
              <a:rPr lang="fr-FR" sz="2400" dirty="0"/>
            </a:br>
            <a:r>
              <a:rPr lang="en-US" dirty="0"/>
              <a:t>how did you experience this?</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0" y="1877341"/>
            <a:ext cx="10351471" cy="3599315"/>
          </a:xfrm>
        </p:spPr>
        <p:txBody>
          <a:bodyPr>
            <a:normAutofit/>
          </a:bodyPr>
          <a:lstStyle/>
          <a:p>
            <a:endParaRPr lang="en-US" sz="1800" i="1" dirty="0">
              <a:solidFill>
                <a:srgbClr val="7030A0"/>
              </a:solidFill>
            </a:endParaRPr>
          </a:p>
          <a:p>
            <a:pPr marL="742950" lvl="1" indent="-285750">
              <a:buFont typeface="Arial" panose="020B0604020202020204" pitchFamily="34" charset="0"/>
              <a:buChar char="•"/>
            </a:pPr>
            <a:r>
              <a:rPr lang="en-US" sz="1800" dirty="0">
                <a:solidFill>
                  <a:schemeClr val="bg1">
                    <a:lumMod val="85000"/>
                    <a:lumOff val="15000"/>
                  </a:schemeClr>
                </a:solidFill>
              </a:rPr>
              <a:t>PEDMEDE organized three sessions on its premises on January, February and May 2023. </a:t>
            </a:r>
          </a:p>
          <a:p>
            <a:pPr marL="742950" lvl="1" indent="-285750">
              <a:buFont typeface="Arial" panose="020B0604020202020204" pitchFamily="34" charset="0"/>
              <a:buChar char="•"/>
            </a:pPr>
            <a:r>
              <a:rPr lang="en-US" sz="1800" dirty="0">
                <a:solidFill>
                  <a:schemeClr val="bg1">
                    <a:lumMod val="85000"/>
                    <a:lumOff val="15000"/>
                  </a:schemeClr>
                </a:solidFill>
              </a:rPr>
              <a:t>1</a:t>
            </a:r>
            <a:r>
              <a:rPr lang="en-US" sz="1800" baseline="30000" dirty="0">
                <a:solidFill>
                  <a:schemeClr val="bg1">
                    <a:lumMod val="85000"/>
                    <a:lumOff val="15000"/>
                  </a:schemeClr>
                </a:solidFill>
              </a:rPr>
              <a:t>st</a:t>
            </a:r>
            <a:r>
              <a:rPr lang="en-US" sz="1800" dirty="0">
                <a:solidFill>
                  <a:schemeClr val="bg1">
                    <a:lumMod val="85000"/>
                    <a:lumOff val="15000"/>
                  </a:schemeClr>
                </a:solidFill>
              </a:rPr>
              <a:t> face-to-face meeting: </a:t>
            </a:r>
          </a:p>
          <a:p>
            <a:pPr lvl="1"/>
            <a:r>
              <a:rPr lang="en-US" sz="1800" dirty="0">
                <a:solidFill>
                  <a:schemeClr val="bg1">
                    <a:lumMod val="85000"/>
                    <a:lumOff val="15000"/>
                  </a:schemeClr>
                </a:solidFill>
              </a:rPr>
              <a:t>     =&gt;  </a:t>
            </a:r>
            <a:r>
              <a:rPr lang="en-GB" sz="1800" dirty="0">
                <a:solidFill>
                  <a:schemeClr val="bg1">
                    <a:lumMod val="85000"/>
                    <a:lumOff val="15000"/>
                  </a:schemeClr>
                </a:solidFill>
              </a:rPr>
              <a:t>a two-day face to face session was conducted on 09/01 at PEDMEDE’s premises</a:t>
            </a:r>
            <a:endParaRPr lang="en-US" sz="1800" dirty="0">
              <a:solidFill>
                <a:schemeClr val="bg1">
                  <a:lumMod val="85000"/>
                  <a:lumOff val="15000"/>
                </a:schemeClr>
              </a:solidFill>
            </a:endParaRPr>
          </a:p>
          <a:p>
            <a:pPr lvl="1"/>
            <a:r>
              <a:rPr lang="en-GB" sz="1800" dirty="0">
                <a:solidFill>
                  <a:schemeClr val="bg1">
                    <a:lumMod val="85000"/>
                    <a:lumOff val="15000"/>
                  </a:schemeClr>
                </a:solidFill>
              </a:rPr>
              <a:t>     =&gt;  Grids 1 &amp; 2 for observation and analysis of work situations</a:t>
            </a:r>
            <a:r>
              <a:rPr lang="en-US" sz="1800" dirty="0">
                <a:solidFill>
                  <a:schemeClr val="bg1">
                    <a:lumMod val="85000"/>
                    <a:lumOff val="15000"/>
                  </a:schemeClr>
                </a:solidFill>
              </a:rPr>
              <a:t>  </a:t>
            </a:r>
          </a:p>
          <a:p>
            <a:pPr marL="742950" lvl="1" indent="-285750">
              <a:buFont typeface="Arial" panose="020B0604020202020204" pitchFamily="34" charset="0"/>
              <a:buChar char="•"/>
            </a:pPr>
            <a:r>
              <a:rPr lang="en-US" sz="1800" dirty="0">
                <a:solidFill>
                  <a:schemeClr val="bg1">
                    <a:lumMod val="85000"/>
                    <a:lumOff val="15000"/>
                  </a:schemeClr>
                </a:solidFill>
              </a:rPr>
              <a:t>2</a:t>
            </a:r>
            <a:r>
              <a:rPr lang="en-US" sz="1800" baseline="30000" dirty="0">
                <a:solidFill>
                  <a:schemeClr val="bg1">
                    <a:lumMod val="85000"/>
                    <a:lumOff val="15000"/>
                  </a:schemeClr>
                </a:solidFill>
              </a:rPr>
              <a:t>nd</a:t>
            </a:r>
            <a:r>
              <a:rPr lang="en-US" sz="1800" dirty="0">
                <a:solidFill>
                  <a:schemeClr val="bg1">
                    <a:lumMod val="85000"/>
                    <a:lumOff val="15000"/>
                  </a:schemeClr>
                </a:solidFill>
              </a:rPr>
              <a:t>  face-to-face meeting: </a:t>
            </a:r>
          </a:p>
          <a:p>
            <a:pPr lvl="1"/>
            <a:r>
              <a:rPr lang="en-US" sz="1800" dirty="0">
                <a:solidFill>
                  <a:schemeClr val="bg1">
                    <a:lumMod val="85000"/>
                    <a:lumOff val="15000"/>
                  </a:schemeClr>
                </a:solidFill>
              </a:rPr>
              <a:t>     =&gt;</a:t>
            </a:r>
            <a:r>
              <a:rPr lang="en-GB" sz="1800" dirty="0">
                <a:solidFill>
                  <a:schemeClr val="bg1">
                    <a:lumMod val="85000"/>
                    <a:lumOff val="15000"/>
                  </a:schemeClr>
                </a:solidFill>
              </a:rPr>
              <a:t> Positioning grid (3) and the evaluation grid (4) and instructions on how to use them</a:t>
            </a:r>
          </a:p>
          <a:p>
            <a:pPr marL="742950" lvl="1" indent="-285750">
              <a:buFont typeface="Arial" panose="020B0604020202020204" pitchFamily="34" charset="0"/>
              <a:buChar char="•"/>
            </a:pPr>
            <a:r>
              <a:rPr lang="en-US" sz="1800" dirty="0">
                <a:solidFill>
                  <a:schemeClr val="bg1">
                    <a:lumMod val="85000"/>
                    <a:lumOff val="15000"/>
                  </a:schemeClr>
                </a:solidFill>
              </a:rPr>
              <a:t>3</a:t>
            </a:r>
            <a:r>
              <a:rPr lang="en-US" sz="1800" baseline="30000" dirty="0">
                <a:solidFill>
                  <a:schemeClr val="bg1">
                    <a:lumMod val="85000"/>
                    <a:lumOff val="15000"/>
                  </a:schemeClr>
                </a:solidFill>
              </a:rPr>
              <a:t>rd</a:t>
            </a:r>
            <a:r>
              <a:rPr lang="en-US" sz="1800" dirty="0">
                <a:solidFill>
                  <a:schemeClr val="bg1">
                    <a:lumMod val="85000"/>
                    <a:lumOff val="15000"/>
                  </a:schemeClr>
                </a:solidFill>
              </a:rPr>
              <a:t>  face-to-face meeting: </a:t>
            </a:r>
          </a:p>
          <a:p>
            <a:pPr lvl="1"/>
            <a:r>
              <a:rPr lang="en-US" sz="1800" dirty="0">
                <a:solidFill>
                  <a:schemeClr val="bg1">
                    <a:lumMod val="85000"/>
                    <a:lumOff val="15000"/>
                  </a:schemeClr>
                </a:solidFill>
              </a:rPr>
              <a:t>     =&gt; </a:t>
            </a:r>
            <a:r>
              <a:rPr lang="en-GB" sz="1800" dirty="0">
                <a:solidFill>
                  <a:schemeClr val="bg1">
                    <a:lumMod val="85000"/>
                    <a:lumOff val="15000"/>
                  </a:schemeClr>
                </a:solidFill>
                <a:highlight>
                  <a:srgbClr val="FFFF00"/>
                </a:highlight>
              </a:rPr>
              <a:t>Familiarizing participants (teachers / trainers) with the idea of Open Badges as a form   </a:t>
            </a:r>
          </a:p>
          <a:p>
            <a:pPr lvl="1"/>
            <a:r>
              <a:rPr lang="en-GB" sz="1800" dirty="0">
                <a:solidFill>
                  <a:schemeClr val="bg1">
                    <a:lumMod val="85000"/>
                    <a:lumOff val="15000"/>
                  </a:schemeClr>
                </a:solidFill>
                <a:highlight>
                  <a:srgbClr val="FFFF00"/>
                </a:highlight>
              </a:rPr>
              <a:t>          of confirming learning outcomes, attracting more and more fans and users on the    </a:t>
            </a:r>
          </a:p>
          <a:p>
            <a:pPr lvl="1"/>
            <a:r>
              <a:rPr lang="en-GB" sz="1800" dirty="0">
                <a:solidFill>
                  <a:schemeClr val="bg1">
                    <a:lumMod val="85000"/>
                    <a:lumOff val="15000"/>
                  </a:schemeClr>
                </a:solidFill>
                <a:highlight>
                  <a:srgbClr val="FFFF00"/>
                </a:highlight>
              </a:rPr>
              <a:t>          educational services market and on the labour market</a:t>
            </a:r>
            <a:endParaRPr lang="en-US" sz="1800" i="1" dirty="0">
              <a:solidFill>
                <a:srgbClr val="7030A0"/>
              </a:solidFill>
              <a:highlight>
                <a:srgbClr val="FFFF00"/>
              </a:highlight>
            </a:endParaRP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251822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err="1"/>
              <a:t>Supporting</a:t>
            </a:r>
            <a:r>
              <a:rPr lang="fr-FR" dirty="0"/>
              <a:t> and </a:t>
            </a:r>
            <a:r>
              <a:rPr lang="fr-FR" dirty="0" err="1"/>
              <a:t>professionalising</a:t>
            </a:r>
            <a:r>
              <a:rPr lang="fr-FR" dirty="0"/>
              <a:t> </a:t>
            </a:r>
            <a:r>
              <a:rPr lang="fr-FR" dirty="0" err="1"/>
              <a:t>trainers</a:t>
            </a:r>
            <a:r>
              <a:rPr lang="fr-FR" dirty="0"/>
              <a:t>: </a:t>
            </a:r>
            <a:br>
              <a:rPr lang="fr-FR" sz="2400" dirty="0"/>
            </a:br>
            <a:r>
              <a:rPr lang="en-US" dirty="0"/>
              <a:t>how did you experience this?</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69034" y="2164495"/>
            <a:ext cx="11214172" cy="3599315"/>
          </a:xfrm>
        </p:spPr>
        <p:txBody>
          <a:bodyPr>
            <a:normAutofit/>
          </a:bodyPr>
          <a:lstStyle/>
          <a:p>
            <a:pPr marL="742950" lvl="1" indent="-285750">
              <a:buFont typeface="Arial" panose="020B0604020202020204" pitchFamily="34" charset="0"/>
              <a:buChar char="•"/>
            </a:pPr>
            <a:r>
              <a:rPr lang="pl-PL" sz="1800" b="1" dirty="0">
                <a:solidFill>
                  <a:schemeClr val="bg1">
                    <a:lumMod val="85000"/>
                    <a:lumOff val="15000"/>
                  </a:schemeClr>
                </a:solidFill>
                <a:highlight>
                  <a:srgbClr val="FFFF00"/>
                </a:highlight>
              </a:rPr>
              <a:t>We </a:t>
            </a:r>
            <a:r>
              <a:rPr lang="pl-PL" sz="1800" b="1" dirty="0" err="1">
                <a:solidFill>
                  <a:schemeClr val="bg1">
                    <a:lumMod val="85000"/>
                    <a:lumOff val="15000"/>
                  </a:schemeClr>
                </a:solidFill>
                <a:highlight>
                  <a:srgbClr val="FFFF00"/>
                </a:highlight>
              </a:rPr>
              <a:t>were</a:t>
            </a:r>
            <a:r>
              <a:rPr lang="pl-PL" sz="1800" b="1" dirty="0">
                <a:solidFill>
                  <a:schemeClr val="bg1">
                    <a:lumMod val="85000"/>
                    <a:lumOff val="15000"/>
                  </a:schemeClr>
                </a:solidFill>
                <a:highlight>
                  <a:srgbClr val="FFFF00"/>
                </a:highlight>
              </a:rPr>
              <a:t> </a:t>
            </a:r>
            <a:r>
              <a:rPr lang="pl-PL" sz="1800" b="1" dirty="0" err="1">
                <a:solidFill>
                  <a:schemeClr val="bg1">
                    <a:lumMod val="85000"/>
                    <a:lumOff val="15000"/>
                  </a:schemeClr>
                </a:solidFill>
                <a:highlight>
                  <a:srgbClr val="FFFF00"/>
                </a:highlight>
              </a:rPr>
              <a:t>lucky</a:t>
            </a:r>
            <a:r>
              <a:rPr lang="pl-PL" sz="1800" b="1" dirty="0">
                <a:solidFill>
                  <a:schemeClr val="bg1">
                    <a:lumMod val="85000"/>
                    <a:lumOff val="15000"/>
                  </a:schemeClr>
                </a:solidFill>
                <a:highlight>
                  <a:srgbClr val="FFFF00"/>
                </a:highlight>
              </a:rPr>
              <a:t> </a:t>
            </a:r>
            <a:r>
              <a:rPr lang="pl-PL" sz="1800" b="1" dirty="0" err="1">
                <a:solidFill>
                  <a:schemeClr val="bg1">
                    <a:lumMod val="85000"/>
                    <a:lumOff val="15000"/>
                  </a:schemeClr>
                </a:solidFill>
                <a:highlight>
                  <a:srgbClr val="FFFF00"/>
                </a:highlight>
              </a:rPr>
              <a:t>because</a:t>
            </a:r>
            <a:r>
              <a:rPr lang="pl-PL" sz="1800" b="1" dirty="0">
                <a:solidFill>
                  <a:schemeClr val="bg1">
                    <a:lumMod val="85000"/>
                    <a:lumOff val="15000"/>
                  </a:schemeClr>
                </a:solidFill>
                <a:highlight>
                  <a:srgbClr val="FFFF00"/>
                </a:highlight>
              </a:rPr>
              <a:t> we </a:t>
            </a:r>
            <a:r>
              <a:rPr lang="pl-PL" sz="1800" b="1" dirty="0" err="1">
                <a:solidFill>
                  <a:schemeClr val="bg1">
                    <a:lumMod val="85000"/>
                    <a:lumOff val="15000"/>
                  </a:schemeClr>
                </a:solidFill>
                <a:highlight>
                  <a:srgbClr val="FFFF00"/>
                </a:highlight>
              </a:rPr>
              <a:t>found</a:t>
            </a:r>
            <a:r>
              <a:rPr lang="pl-PL" sz="1800" b="1" dirty="0">
                <a:solidFill>
                  <a:schemeClr val="bg1">
                    <a:lumMod val="85000"/>
                    <a:lumOff val="15000"/>
                  </a:schemeClr>
                </a:solidFill>
                <a:highlight>
                  <a:srgbClr val="FFFF00"/>
                </a:highlight>
              </a:rPr>
              <a:t> </a:t>
            </a:r>
            <a:r>
              <a:rPr lang="pl-PL" sz="1800" b="1" dirty="0" err="1">
                <a:solidFill>
                  <a:schemeClr val="bg1">
                    <a:lumMod val="85000"/>
                    <a:lumOff val="15000"/>
                  </a:schemeClr>
                </a:solidFill>
                <a:highlight>
                  <a:srgbClr val="FFFF00"/>
                </a:highlight>
              </a:rPr>
              <a:t>enthusiasts</a:t>
            </a:r>
            <a:r>
              <a:rPr lang="pl-PL" sz="1800" b="1" dirty="0">
                <a:solidFill>
                  <a:schemeClr val="bg1">
                    <a:lumMod val="85000"/>
                    <a:lumOff val="15000"/>
                  </a:schemeClr>
                </a:solidFill>
                <a:highlight>
                  <a:srgbClr val="FFFF00"/>
                </a:highlight>
              </a:rPr>
              <a:t>! </a:t>
            </a:r>
            <a:r>
              <a:rPr lang="pl-PL" sz="1800" dirty="0">
                <a:solidFill>
                  <a:schemeClr val="bg1">
                    <a:lumMod val="85000"/>
                    <a:lumOff val="15000"/>
                  </a:schemeClr>
                </a:solidFill>
                <a:highlight>
                  <a:srgbClr val="FFFF00"/>
                </a:highlight>
              </a:rPr>
              <a:t>(c</a:t>
            </a:r>
            <a:r>
              <a:rPr lang="en-US" sz="1800" dirty="0">
                <a:solidFill>
                  <a:schemeClr val="bg1">
                    <a:lumMod val="85000"/>
                    <a:lumOff val="15000"/>
                  </a:schemeClr>
                </a:solidFill>
                <a:highlight>
                  <a:srgbClr val="FFFF00"/>
                </a:highlight>
              </a:rPr>
              <a:t>lose cooperation with </a:t>
            </a:r>
            <a:r>
              <a:rPr lang="pl-PL" sz="1800" dirty="0" err="1">
                <a:solidFill>
                  <a:schemeClr val="bg1">
                    <a:lumMod val="85000"/>
                    <a:lumOff val="15000"/>
                  </a:schemeClr>
                </a:solidFill>
                <a:highlight>
                  <a:srgbClr val="FFFF00"/>
                </a:highlight>
              </a:rPr>
              <a:t>Association</a:t>
            </a:r>
            <a:r>
              <a:rPr lang="pl-PL" sz="1800" dirty="0">
                <a:solidFill>
                  <a:schemeClr val="bg1">
                    <a:lumMod val="85000"/>
                    <a:lumOff val="15000"/>
                  </a:schemeClr>
                </a:solidFill>
                <a:highlight>
                  <a:srgbClr val="FFFF00"/>
                </a:highlight>
              </a:rPr>
              <a:t> of </a:t>
            </a:r>
            <a:r>
              <a:rPr lang="pl-PL" sz="1800" dirty="0" err="1">
                <a:solidFill>
                  <a:schemeClr val="bg1">
                    <a:lumMod val="85000"/>
                    <a:lumOff val="15000"/>
                  </a:schemeClr>
                </a:solidFill>
                <a:highlight>
                  <a:srgbClr val="FFFF00"/>
                </a:highlight>
              </a:rPr>
              <a:t>Finishing</a:t>
            </a:r>
            <a:r>
              <a:rPr lang="pl-PL" sz="1800" dirty="0">
                <a:solidFill>
                  <a:schemeClr val="bg1">
                    <a:lumMod val="85000"/>
                    <a:lumOff val="15000"/>
                  </a:schemeClr>
                </a:solidFill>
                <a:highlight>
                  <a:srgbClr val="FFFF00"/>
                </a:highlight>
              </a:rPr>
              <a:t> Works </a:t>
            </a:r>
            <a:r>
              <a:rPr lang="en-GB" sz="1800" dirty="0">
                <a:solidFill>
                  <a:schemeClr val="bg1">
                    <a:lumMod val="85000"/>
                    <a:lumOff val="15000"/>
                  </a:schemeClr>
                </a:solidFill>
                <a:highlight>
                  <a:srgbClr val="FFFF00"/>
                </a:highlight>
              </a:rPr>
              <a:t>Specialists</a:t>
            </a:r>
            <a:r>
              <a:rPr lang="pl-PL" sz="1800" dirty="0">
                <a:solidFill>
                  <a:schemeClr val="bg1">
                    <a:lumMod val="85000"/>
                    <a:lumOff val="15000"/>
                  </a:schemeClr>
                </a:solidFill>
                <a:highlight>
                  <a:srgbClr val="FFFF00"/>
                </a:highlight>
              </a:rPr>
              <a:t>)</a:t>
            </a:r>
            <a:endParaRPr lang="en-US" sz="1800" dirty="0">
              <a:solidFill>
                <a:schemeClr val="bg1">
                  <a:lumMod val="85000"/>
                  <a:lumOff val="15000"/>
                </a:schemeClr>
              </a:solidFill>
              <a:highlight>
                <a:srgbClr val="FFFF00"/>
              </a:highlight>
            </a:endParaRPr>
          </a:p>
          <a:p>
            <a:pPr marL="742950" lvl="1" indent="-285750">
              <a:buFont typeface="Arial" panose="020B0604020202020204" pitchFamily="34" charset="0"/>
              <a:buChar char="•"/>
            </a:pPr>
            <a:r>
              <a:rPr lang="pl-PL" sz="1800" dirty="0">
                <a:solidFill>
                  <a:schemeClr val="bg1">
                    <a:lumMod val="85000"/>
                    <a:lumOff val="15000"/>
                  </a:schemeClr>
                </a:solidFill>
              </a:rPr>
              <a:t>Real </a:t>
            </a:r>
            <a:r>
              <a:rPr lang="pl-PL" sz="1800" dirty="0" err="1">
                <a:solidFill>
                  <a:schemeClr val="bg1">
                    <a:lumMod val="85000"/>
                    <a:lumOff val="15000"/>
                  </a:schemeClr>
                </a:solidFill>
              </a:rPr>
              <a:t>interest</a:t>
            </a:r>
            <a:r>
              <a:rPr lang="pl-PL" sz="1800" dirty="0">
                <a:solidFill>
                  <a:schemeClr val="bg1">
                    <a:lumMod val="85000"/>
                    <a:lumOff val="15000"/>
                  </a:schemeClr>
                </a:solidFill>
              </a:rPr>
              <a:t> of </a:t>
            </a:r>
            <a:r>
              <a:rPr lang="pl-PL" sz="1800" dirty="0" err="1">
                <a:solidFill>
                  <a:schemeClr val="bg1">
                    <a:lumMod val="85000"/>
                    <a:lumOff val="15000"/>
                  </a:schemeClr>
                </a:solidFill>
              </a:rPr>
              <a:t>particicpants</a:t>
            </a:r>
            <a:r>
              <a:rPr lang="pl-PL" sz="1800" dirty="0">
                <a:solidFill>
                  <a:schemeClr val="bg1">
                    <a:lumMod val="85000"/>
                    <a:lumOff val="15000"/>
                  </a:schemeClr>
                </a:solidFill>
              </a:rPr>
              <a:t> (</a:t>
            </a:r>
            <a:r>
              <a:rPr lang="pl-PL" sz="1800" dirty="0" err="1">
                <a:solidFill>
                  <a:schemeClr val="bg1">
                    <a:lumMod val="85000"/>
                    <a:lumOff val="15000"/>
                  </a:schemeClr>
                </a:solidFill>
              </a:rPr>
              <a:t>trainers</a:t>
            </a:r>
            <a:r>
              <a:rPr lang="pl-PL" sz="1800" dirty="0">
                <a:solidFill>
                  <a:schemeClr val="bg1">
                    <a:lumMod val="85000"/>
                    <a:lumOff val="15000"/>
                  </a:schemeClr>
                </a:solidFill>
              </a:rPr>
              <a:t>) t</a:t>
            </a:r>
            <a:r>
              <a:rPr lang="en-US" sz="1800" dirty="0">
                <a:solidFill>
                  <a:schemeClr val="bg1">
                    <a:lumMod val="85000"/>
                    <a:lumOff val="15000"/>
                  </a:schemeClr>
                </a:solidFill>
              </a:rPr>
              <a:t>o develop </a:t>
            </a:r>
            <a:r>
              <a:rPr lang="pl-PL" sz="1800" dirty="0" err="1">
                <a:solidFill>
                  <a:schemeClr val="bg1">
                    <a:lumMod val="85000"/>
                    <a:lumOff val="15000"/>
                  </a:schemeClr>
                </a:solidFill>
              </a:rPr>
              <a:t>their</a:t>
            </a:r>
            <a:r>
              <a:rPr lang="pl-PL" sz="1800" dirty="0">
                <a:solidFill>
                  <a:schemeClr val="bg1">
                    <a:lumMod val="85000"/>
                    <a:lumOff val="15000"/>
                  </a:schemeClr>
                </a:solidFill>
              </a:rPr>
              <a:t> </a:t>
            </a:r>
            <a:r>
              <a:rPr lang="en-US" sz="1800" dirty="0">
                <a:solidFill>
                  <a:schemeClr val="bg1">
                    <a:lumMod val="85000"/>
                    <a:lumOff val="15000"/>
                  </a:schemeClr>
                </a:solidFill>
              </a:rPr>
              <a:t>methodological competences </a:t>
            </a:r>
            <a:endParaRPr lang="pl-PL" sz="1800" dirty="0">
              <a:solidFill>
                <a:schemeClr val="bg1">
                  <a:lumMod val="85000"/>
                  <a:lumOff val="15000"/>
                </a:schemeClr>
              </a:solidFill>
            </a:endParaRPr>
          </a:p>
          <a:p>
            <a:pPr marL="742950" lvl="1" indent="-285750">
              <a:buFont typeface="Arial" panose="020B0604020202020204" pitchFamily="34" charset="0"/>
              <a:buChar char="•"/>
            </a:pPr>
            <a:r>
              <a:rPr lang="pl-PL" sz="1800" dirty="0" err="1">
                <a:solidFill>
                  <a:schemeClr val="bg1">
                    <a:lumMod val="85000"/>
                    <a:lumOff val="15000"/>
                  </a:schemeClr>
                </a:solidFill>
              </a:rPr>
              <a:t>Following</a:t>
            </a:r>
            <a:r>
              <a:rPr lang="pl-PL" sz="1800" dirty="0">
                <a:solidFill>
                  <a:schemeClr val="bg1">
                    <a:lumMod val="85000"/>
                    <a:lumOff val="15000"/>
                  </a:schemeClr>
                </a:solidFill>
              </a:rPr>
              <a:t> 5 </a:t>
            </a:r>
            <a:r>
              <a:rPr lang="pl-PL" sz="1800" dirty="0" err="1">
                <a:solidFill>
                  <a:schemeClr val="bg1">
                    <a:lumMod val="85000"/>
                    <a:lumOff val="15000"/>
                  </a:schemeClr>
                </a:solidFill>
              </a:rPr>
              <a:t>stages</a:t>
            </a:r>
            <a:r>
              <a:rPr lang="pl-PL" sz="1800" dirty="0">
                <a:solidFill>
                  <a:schemeClr val="bg1">
                    <a:lumMod val="85000"/>
                    <a:lumOff val="15000"/>
                  </a:schemeClr>
                </a:solidFill>
              </a:rPr>
              <a:t> </a:t>
            </a:r>
            <a:r>
              <a:rPr lang="pl-PL" sz="1800" dirty="0" err="1">
                <a:solidFill>
                  <a:schemeClr val="bg1">
                    <a:lumMod val="85000"/>
                    <a:lumOff val="15000"/>
                  </a:schemeClr>
                </a:solidFill>
              </a:rPr>
              <a:t>procedure</a:t>
            </a:r>
            <a:r>
              <a:rPr lang="pl-PL" sz="1800" dirty="0">
                <a:solidFill>
                  <a:schemeClr val="bg1">
                    <a:lumMod val="85000"/>
                    <a:lumOff val="15000"/>
                  </a:schemeClr>
                </a:solidFill>
              </a:rPr>
              <a:t> </a:t>
            </a:r>
            <a:r>
              <a:rPr lang="pl-PL" sz="1800" dirty="0" err="1">
                <a:solidFill>
                  <a:schemeClr val="bg1">
                    <a:lumMod val="85000"/>
                    <a:lumOff val="15000"/>
                  </a:schemeClr>
                </a:solidFill>
              </a:rPr>
              <a:t>implemented</a:t>
            </a:r>
            <a:r>
              <a:rPr lang="pl-PL" sz="1800" dirty="0">
                <a:solidFill>
                  <a:schemeClr val="bg1">
                    <a:lumMod val="85000"/>
                    <a:lumOff val="15000"/>
                  </a:schemeClr>
                </a:solidFill>
              </a:rPr>
              <a:t> </a:t>
            </a:r>
            <a:r>
              <a:rPr lang="pl-PL" sz="1800" dirty="0" err="1">
                <a:solidFill>
                  <a:schemeClr val="bg1">
                    <a:lumMod val="85000"/>
                    <a:lumOff val="15000"/>
                  </a:schemeClr>
                </a:solidFill>
              </a:rPr>
              <a:t>within</a:t>
            </a:r>
            <a:r>
              <a:rPr lang="pl-PL" sz="1800" dirty="0">
                <a:solidFill>
                  <a:schemeClr val="bg1">
                    <a:lumMod val="85000"/>
                    <a:lumOff val="15000"/>
                  </a:schemeClr>
                </a:solidFill>
              </a:rPr>
              <a:t> 5 </a:t>
            </a:r>
            <a:r>
              <a:rPr lang="pl-PL" sz="1800" dirty="0" err="1">
                <a:solidFill>
                  <a:schemeClr val="bg1">
                    <a:lumMod val="85000"/>
                    <a:lumOff val="15000"/>
                  </a:schemeClr>
                </a:solidFill>
              </a:rPr>
              <a:t>months</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AU" sz="1800" dirty="0">
                <a:solidFill>
                  <a:schemeClr val="bg1">
                    <a:lumMod val="85000"/>
                    <a:lumOff val="15000"/>
                  </a:schemeClr>
                </a:solidFill>
              </a:rPr>
              <a:t>Difficulties</a:t>
            </a:r>
            <a:r>
              <a:rPr lang="pl-PL" sz="1800" dirty="0">
                <a:solidFill>
                  <a:schemeClr val="bg1">
                    <a:lumMod val="85000"/>
                    <a:lumOff val="15000"/>
                  </a:schemeClr>
                </a:solidFill>
              </a:rPr>
              <a:t> (</a:t>
            </a:r>
            <a:r>
              <a:rPr lang="pl-PL" sz="1800" dirty="0" err="1">
                <a:solidFill>
                  <a:schemeClr val="bg1">
                    <a:lumMod val="85000"/>
                    <a:lumOff val="15000"/>
                  </a:schemeClr>
                </a:solidFill>
              </a:rPr>
              <a:t>geographical</a:t>
            </a:r>
            <a:r>
              <a:rPr lang="pl-PL" sz="1800" dirty="0">
                <a:solidFill>
                  <a:schemeClr val="bg1">
                    <a:lumMod val="85000"/>
                    <a:lumOff val="15000"/>
                  </a:schemeClr>
                </a:solidFill>
              </a:rPr>
              <a:t> </a:t>
            </a:r>
            <a:r>
              <a:rPr lang="pl-PL" sz="1800" dirty="0" err="1">
                <a:solidFill>
                  <a:schemeClr val="bg1">
                    <a:lumMod val="85000"/>
                    <a:lumOff val="15000"/>
                  </a:schemeClr>
                </a:solidFill>
              </a:rPr>
              <a:t>dispersion</a:t>
            </a:r>
            <a:r>
              <a:rPr lang="pl-PL" sz="1800" dirty="0">
                <a:solidFill>
                  <a:schemeClr val="bg1">
                    <a:lumMod val="85000"/>
                    <a:lumOff val="15000"/>
                  </a:schemeClr>
                </a:solidFill>
              </a:rPr>
              <a:t> of </a:t>
            </a:r>
            <a:r>
              <a:rPr lang="pl-PL" sz="1800" dirty="0" err="1">
                <a:solidFill>
                  <a:schemeClr val="bg1">
                    <a:lumMod val="85000"/>
                    <a:lumOff val="15000"/>
                  </a:schemeClr>
                </a:solidFill>
              </a:rPr>
              <a:t>participants</a:t>
            </a:r>
            <a:r>
              <a:rPr lang="pl-PL" sz="1800" dirty="0">
                <a:solidFill>
                  <a:schemeClr val="bg1">
                    <a:lumMod val="85000"/>
                    <a:lumOff val="15000"/>
                  </a:schemeClr>
                </a:solidFill>
              </a:rPr>
              <a:t>; </a:t>
            </a:r>
            <a:r>
              <a:rPr lang="en-US" sz="1800" dirty="0">
                <a:solidFill>
                  <a:schemeClr val="bg1">
                    <a:lumMod val="85000"/>
                    <a:lumOff val="15000"/>
                  </a:schemeClr>
                </a:solidFill>
              </a:rPr>
              <a:t>their willingness vs. lack of time </a:t>
            </a:r>
            <a:r>
              <a:rPr lang="pl-PL" sz="1800" dirty="0">
                <a:solidFill>
                  <a:schemeClr val="bg1">
                    <a:lumMod val="85000"/>
                    <a:lumOff val="15000"/>
                  </a:schemeClr>
                </a:solidFill>
                <a:sym typeface="Wingdings" panose="05000000000000000000" pitchFamily="2" charset="2"/>
              </a:rPr>
              <a:t></a:t>
            </a:r>
            <a:r>
              <a:rPr lang="pl-PL" sz="1800" dirty="0">
                <a:solidFill>
                  <a:schemeClr val="bg1">
                    <a:lumMod val="85000"/>
                    <a:lumOff val="15000"/>
                  </a:schemeClr>
                </a:solidFill>
              </a:rPr>
              <a:t>)</a:t>
            </a:r>
            <a:endParaRPr lang="en-US" sz="1800" dirty="0">
              <a:solidFill>
                <a:schemeClr val="bg1">
                  <a:lumMod val="85000"/>
                  <a:lumOff val="15000"/>
                </a:schemeClr>
              </a:solidFill>
            </a:endParaRPr>
          </a:p>
          <a:p>
            <a:endParaRPr lang="pl-PL" sz="2000" dirty="0">
              <a:solidFill>
                <a:schemeClr val="bg1">
                  <a:lumMod val="85000"/>
                  <a:lumOff val="15000"/>
                </a:schemeClr>
              </a:solidFill>
            </a:endParaRPr>
          </a:p>
          <a:p>
            <a:r>
              <a:rPr lang="en-US" sz="20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pl-PL" sz="1800" dirty="0">
                <a:solidFill>
                  <a:schemeClr val="bg1">
                    <a:lumMod val="85000"/>
                    <a:lumOff val="15000"/>
                  </a:schemeClr>
                </a:solidFill>
              </a:rPr>
              <a:t>I</a:t>
            </a:r>
            <a:r>
              <a:rPr lang="en-US" sz="1800" dirty="0" err="1">
                <a:solidFill>
                  <a:schemeClr val="bg1">
                    <a:lumMod val="85000"/>
                    <a:lumOff val="15000"/>
                  </a:schemeClr>
                </a:solidFill>
              </a:rPr>
              <a:t>ncreasing</a:t>
            </a:r>
            <a:r>
              <a:rPr lang="en-US" sz="1800" dirty="0">
                <a:solidFill>
                  <a:schemeClr val="bg1">
                    <a:lumMod val="85000"/>
                    <a:lumOff val="15000"/>
                  </a:schemeClr>
                </a:solidFill>
              </a:rPr>
              <a:t> the (financial) attractiveness of the teaching profession </a:t>
            </a:r>
            <a:r>
              <a:rPr lang="pl-PL" sz="1800" dirty="0">
                <a:solidFill>
                  <a:schemeClr val="bg1">
                    <a:lumMod val="85000"/>
                    <a:lumOff val="15000"/>
                  </a:schemeClr>
                </a:solidFill>
              </a:rPr>
              <a:t>in VET</a:t>
            </a:r>
          </a:p>
          <a:p>
            <a:pPr marL="742950" lvl="1" indent="-285750">
              <a:buFont typeface="Arial" panose="020B0604020202020204" pitchFamily="34" charset="0"/>
              <a:buChar char="•"/>
            </a:pPr>
            <a:r>
              <a:rPr lang="pl-PL" sz="1800" dirty="0" err="1">
                <a:solidFill>
                  <a:schemeClr val="bg1">
                    <a:lumMod val="85000"/>
                    <a:lumOff val="15000"/>
                  </a:schemeClr>
                </a:solidFill>
              </a:rPr>
              <a:t>Motivation</a:t>
            </a:r>
            <a:r>
              <a:rPr lang="pl-PL" sz="1800" dirty="0">
                <a:solidFill>
                  <a:schemeClr val="bg1">
                    <a:lumMod val="85000"/>
                    <a:lumOff val="15000"/>
                  </a:schemeClr>
                </a:solidFill>
              </a:rPr>
              <a:t> of </a:t>
            </a:r>
            <a:r>
              <a:rPr lang="pl-PL" sz="1800" dirty="0" err="1">
                <a:solidFill>
                  <a:schemeClr val="bg1">
                    <a:lumMod val="85000"/>
                    <a:lumOff val="15000"/>
                  </a:schemeClr>
                </a:solidFill>
              </a:rPr>
              <a:t>teachers</a:t>
            </a:r>
            <a:r>
              <a:rPr lang="pl-PL" sz="1800" dirty="0">
                <a:solidFill>
                  <a:schemeClr val="bg1">
                    <a:lumMod val="85000"/>
                    <a:lumOff val="15000"/>
                  </a:schemeClr>
                </a:solidFill>
              </a:rPr>
              <a:t> of </a:t>
            </a:r>
            <a:r>
              <a:rPr lang="pl-PL" sz="1800" dirty="0" err="1">
                <a:solidFill>
                  <a:schemeClr val="bg1">
                    <a:lumMod val="85000"/>
                    <a:lumOff val="15000"/>
                  </a:schemeClr>
                </a:solidFill>
              </a:rPr>
              <a:t>vocational</a:t>
            </a:r>
            <a:r>
              <a:rPr lang="pl-PL" sz="1800" dirty="0">
                <a:solidFill>
                  <a:schemeClr val="bg1">
                    <a:lumMod val="85000"/>
                    <a:lumOff val="15000"/>
                  </a:schemeClr>
                </a:solidFill>
              </a:rPr>
              <a:t> </a:t>
            </a:r>
            <a:r>
              <a:rPr lang="pl-PL" sz="1800" dirty="0" err="1">
                <a:solidFill>
                  <a:schemeClr val="bg1">
                    <a:lumMod val="85000"/>
                    <a:lumOff val="15000"/>
                  </a:schemeClr>
                </a:solidFill>
              </a:rPr>
              <a:t>schools</a:t>
            </a:r>
            <a:r>
              <a:rPr lang="pl-PL" sz="1800" dirty="0">
                <a:solidFill>
                  <a:schemeClr val="bg1">
                    <a:lumMod val="85000"/>
                    <a:lumOff val="15000"/>
                  </a:schemeClr>
                </a:solidFill>
              </a:rPr>
              <a:t> </a:t>
            </a:r>
            <a:r>
              <a:rPr lang="en-US" sz="1800" dirty="0">
                <a:solidFill>
                  <a:schemeClr val="bg1">
                    <a:lumMod val="85000"/>
                    <a:lumOff val="15000"/>
                  </a:schemeClr>
                </a:solidFill>
              </a:rPr>
              <a:t>to want to keep up to date </a:t>
            </a:r>
          </a:p>
          <a:p>
            <a:pPr marL="742950" lvl="1" indent="-285750">
              <a:buFont typeface="Arial" panose="020B0604020202020204" pitchFamily="34" charset="0"/>
              <a:buChar char="•"/>
            </a:pPr>
            <a:r>
              <a:rPr lang="pl-PL" sz="1800" dirty="0">
                <a:solidFill>
                  <a:schemeClr val="bg1">
                    <a:lumMod val="85000"/>
                    <a:lumOff val="15000"/>
                  </a:schemeClr>
                </a:solidFill>
                <a:highlight>
                  <a:srgbClr val="FFFF00"/>
                </a:highlight>
              </a:rPr>
              <a:t>C</a:t>
            </a:r>
            <a:r>
              <a:rPr lang="en-US" sz="1800" dirty="0" err="1">
                <a:solidFill>
                  <a:schemeClr val="bg1">
                    <a:lumMod val="85000"/>
                    <a:lumOff val="15000"/>
                  </a:schemeClr>
                </a:solidFill>
                <a:highlight>
                  <a:srgbClr val="FFFF00"/>
                </a:highlight>
              </a:rPr>
              <a:t>reat</a:t>
            </a:r>
            <a:r>
              <a:rPr lang="pl-PL" sz="1800" dirty="0" err="1">
                <a:solidFill>
                  <a:schemeClr val="bg1">
                    <a:lumMod val="85000"/>
                    <a:lumOff val="15000"/>
                  </a:schemeClr>
                </a:solidFill>
                <a:highlight>
                  <a:srgbClr val="FFFF00"/>
                </a:highlight>
              </a:rPr>
              <a:t>ion</a:t>
            </a:r>
            <a:r>
              <a:rPr lang="pl-PL" sz="1800" dirty="0">
                <a:solidFill>
                  <a:schemeClr val="bg1">
                    <a:lumMod val="85000"/>
                    <a:lumOff val="15000"/>
                  </a:schemeClr>
                </a:solidFill>
                <a:highlight>
                  <a:srgbClr val="FFFF00"/>
                </a:highlight>
              </a:rPr>
              <a:t> of place(s)/</a:t>
            </a:r>
            <a:r>
              <a:rPr lang="pl-PL" sz="1800" dirty="0" err="1">
                <a:solidFill>
                  <a:schemeClr val="bg1">
                    <a:lumMod val="85000"/>
                    <a:lumOff val="15000"/>
                  </a:schemeClr>
                </a:solidFill>
                <a:highlight>
                  <a:srgbClr val="FFFF00"/>
                </a:highlight>
              </a:rPr>
              <a:t>training</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centres</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where</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teachers</a:t>
            </a:r>
            <a:r>
              <a:rPr lang="pl-PL" sz="1800" dirty="0">
                <a:solidFill>
                  <a:schemeClr val="bg1">
                    <a:lumMod val="85000"/>
                    <a:lumOff val="15000"/>
                  </a:schemeClr>
                </a:solidFill>
                <a:highlight>
                  <a:srgbClr val="FFFF00"/>
                </a:highlight>
              </a:rPr>
              <a:t>/</a:t>
            </a:r>
            <a:r>
              <a:rPr lang="pl-PL" sz="1800" dirty="0" err="1">
                <a:solidFill>
                  <a:schemeClr val="bg1">
                    <a:lumMod val="85000"/>
                    <a:lumOff val="15000"/>
                  </a:schemeClr>
                </a:solidFill>
                <a:highlight>
                  <a:srgbClr val="FFFF00"/>
                </a:highlight>
              </a:rPr>
              <a:t>trainers</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can</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develop</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improve</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their</a:t>
            </a:r>
            <a:r>
              <a:rPr lang="pl-PL" sz="1800" dirty="0">
                <a:solidFill>
                  <a:schemeClr val="bg1">
                    <a:lumMod val="85000"/>
                    <a:lumOff val="15000"/>
                  </a:schemeClr>
                </a:solidFill>
                <a:highlight>
                  <a:srgbClr val="FFFF00"/>
                </a:highlight>
              </a:rPr>
              <a:t> </a:t>
            </a:r>
            <a:r>
              <a:rPr lang="en-US" sz="1800" dirty="0">
                <a:solidFill>
                  <a:schemeClr val="bg1">
                    <a:lumMod val="85000"/>
                    <a:lumOff val="15000"/>
                  </a:schemeClr>
                </a:solidFill>
                <a:highlight>
                  <a:srgbClr val="FFFF00"/>
                </a:highlight>
              </a:rPr>
              <a:t>qualifications</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continuing</a:t>
            </a:r>
            <a:r>
              <a:rPr lang="pl-PL" sz="1800" dirty="0">
                <a:solidFill>
                  <a:schemeClr val="bg1">
                    <a:lumMod val="85000"/>
                    <a:lumOff val="15000"/>
                  </a:schemeClr>
                </a:solidFill>
                <a:highlight>
                  <a:srgbClr val="FFFF00"/>
                </a:highlight>
              </a:rPr>
              <a:t> </a:t>
            </a:r>
            <a:r>
              <a:rPr lang="pl-PL" sz="1800" dirty="0" err="1">
                <a:solidFill>
                  <a:schemeClr val="bg1">
                    <a:lumMod val="85000"/>
                    <a:lumOff val="15000"/>
                  </a:schemeClr>
                </a:solidFill>
                <a:highlight>
                  <a:srgbClr val="FFFF00"/>
                </a:highlight>
              </a:rPr>
              <a:t>education</a:t>
            </a:r>
            <a:r>
              <a:rPr lang="pl-PL" sz="1800" dirty="0">
                <a:solidFill>
                  <a:schemeClr val="bg1">
                    <a:lumMod val="85000"/>
                    <a:lumOff val="15000"/>
                  </a:schemeClr>
                </a:solidFill>
                <a:highlight>
                  <a:srgbClr val="FFFF00"/>
                </a:highlight>
              </a:rPr>
              <a:t> for </a:t>
            </a:r>
            <a:r>
              <a:rPr lang="pl-PL" sz="1800" dirty="0" err="1">
                <a:solidFill>
                  <a:schemeClr val="bg1">
                    <a:lumMod val="85000"/>
                    <a:lumOff val="15000"/>
                  </a:schemeClr>
                </a:solidFill>
                <a:highlight>
                  <a:srgbClr val="FFFF00"/>
                </a:highlight>
              </a:rPr>
              <a:t>teachers</a:t>
            </a:r>
            <a:r>
              <a:rPr lang="pl-PL" sz="1800" dirty="0">
                <a:solidFill>
                  <a:schemeClr val="bg1">
                    <a:lumMod val="85000"/>
                    <a:lumOff val="15000"/>
                  </a:schemeClr>
                </a:solidFill>
                <a:highlight>
                  <a:srgbClr val="FFFF00"/>
                </a:highlight>
              </a:rPr>
              <a:t>/</a:t>
            </a:r>
            <a:r>
              <a:rPr lang="pl-PL" sz="1800" dirty="0" err="1">
                <a:solidFill>
                  <a:schemeClr val="bg1">
                    <a:lumMod val="85000"/>
                    <a:lumOff val="15000"/>
                  </a:schemeClr>
                </a:solidFill>
                <a:highlight>
                  <a:srgbClr val="FFFF00"/>
                </a:highlight>
              </a:rPr>
              <a:t>trainers</a:t>
            </a:r>
            <a:r>
              <a:rPr lang="pl-PL" sz="1800" dirty="0">
                <a:solidFill>
                  <a:schemeClr val="bg1">
                    <a:lumMod val="85000"/>
                    <a:lumOff val="15000"/>
                  </a:schemeClr>
                </a:solidFill>
                <a:highlight>
                  <a:srgbClr val="FFFF00"/>
                </a:highlight>
              </a:rPr>
              <a:t>)</a:t>
            </a:r>
            <a:endParaRPr lang="en-US" sz="1800" dirty="0">
              <a:solidFill>
                <a:schemeClr val="bg1">
                  <a:lumMod val="85000"/>
                  <a:lumOff val="15000"/>
                </a:schemeClr>
              </a:solidFill>
              <a:highlight>
                <a:srgbClr val="FFFF00"/>
              </a:highlight>
            </a:endParaRP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4" descr="Pologne Drapeau Icône PNG transparents - StickPNG">
            <a:extLst>
              <a:ext uri="{FF2B5EF4-FFF2-40B4-BE49-F238E27FC236}">
                <a16:creationId xmlns:a16="http://schemas.microsoft.com/office/drawing/2014/main" id="{BA6B5617-AFA3-1CBE-1165-FC92BD9E05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94180" y="3599749"/>
            <a:ext cx="1316561" cy="1316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593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Encadrement et professionnalisation des formateurs : comment l'avez-vous vécu ?</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1329540" cy="4159569"/>
          </a:xfrm>
        </p:spPr>
        <p:txBody>
          <a:bodyPr>
            <a:normAutofit fontScale="92500" lnSpcReduction="10000"/>
          </a:bodyPr>
          <a:lstStyle/>
          <a:p>
            <a:pPr>
              <a:spcBef>
                <a:spcPts val="500"/>
              </a:spcBef>
              <a:spcAft>
                <a:spcPts val="500"/>
              </a:spcAft>
            </a:pPr>
            <a:r>
              <a:rPr lang="en-US" sz="1800" i="1" dirty="0">
                <a:solidFill>
                  <a:srgbClr val="7030A0"/>
                </a:solidFill>
              </a:rPr>
              <a:t>Indicate a few key words or short phrases that you will comment on orally during the meeting</a:t>
            </a:r>
            <a:r>
              <a:rPr lang="fr-FR" sz="1800" i="1" dirty="0">
                <a:solidFill>
                  <a:srgbClr val="7030A0"/>
                </a:solidFill>
              </a:rPr>
              <a:t>.</a:t>
            </a:r>
          </a:p>
          <a:p>
            <a:pPr marL="742950" lvl="1" indent="-285750">
              <a:lnSpc>
                <a:spcPct val="100000"/>
              </a:lnSpc>
              <a:spcAft>
                <a:spcPts val="500"/>
              </a:spcAft>
              <a:buFont typeface="Arial" panose="020B0604020202020204" pitchFamily="34" charset="0"/>
              <a:buChar char="•"/>
            </a:pPr>
            <a:r>
              <a:rPr lang="en-US" sz="1900" i="1" dirty="0">
                <a:solidFill>
                  <a:schemeClr val="bg1"/>
                </a:solidFill>
                <a:highlight>
                  <a:srgbClr val="FFFF00"/>
                </a:highlight>
              </a:rPr>
              <a:t>Highly satisfactory support; speakers are good listeners </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Collective enrichment: exchanges and sharing, constructive </a:t>
            </a:r>
            <a:r>
              <a:rPr lang="en-US" sz="1900" i="1" dirty="0" err="1">
                <a:solidFill>
                  <a:schemeClr val="bg1"/>
                </a:solidFill>
              </a:rPr>
              <a:t>debatesInnovative</a:t>
            </a:r>
            <a:r>
              <a:rPr lang="en-US" sz="1900" i="1" dirty="0">
                <a:solidFill>
                  <a:schemeClr val="bg1"/>
                </a:solidFill>
              </a:rPr>
              <a:t> and relevant</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 tools proposed for observing, positioning, monitoring, evaluating and self-evaluating (grids)</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Action training: accelerating progress for the teaching team </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Reflexivity: questioning practices with a view to improving them</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Awareness: importance of the link between the real work situation and the learning situation</a:t>
            </a:r>
            <a:endParaRPr lang="fr-FR" sz="1900" i="1" dirty="0">
              <a:solidFill>
                <a:schemeClr val="bg1"/>
              </a:solidFill>
            </a:endParaRPr>
          </a:p>
          <a:p>
            <a:pPr>
              <a:lnSpc>
                <a:spcPct val="100000"/>
              </a:lnSpc>
              <a:spcBef>
                <a:spcPts val="500"/>
              </a:spcBef>
              <a:spcAft>
                <a:spcPts val="500"/>
              </a:spcAft>
            </a:pPr>
            <a:r>
              <a:rPr lang="en-US" sz="2400" dirty="0">
                <a:solidFill>
                  <a:schemeClr val="bg1">
                    <a:lumMod val="85000"/>
                    <a:lumOff val="15000"/>
                  </a:schemeClr>
                </a:solidFill>
              </a:rPr>
              <a:t>What should be changed or improved</a:t>
            </a:r>
            <a:r>
              <a:rPr lang="fr-FR" sz="2300" i="1" dirty="0">
                <a:solidFill>
                  <a:schemeClr val="bg1"/>
                </a:solidFill>
              </a:rPr>
              <a:t>?</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Grids: some items need to be explained or formulated more concretely for better understanding</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Grids 1 and 2: cannot be filled in directly during the observation - perhaps an intermediary support should be provided</a:t>
            </a:r>
            <a:endParaRPr lang="fr-FR" sz="1900" i="1" dirty="0">
              <a:solidFill>
                <a:schemeClr val="bg1"/>
              </a:solidFill>
            </a:endParaRP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2" descr="France Drapeau arrondi PNG transparents - StickPNG">
            <a:extLst>
              <a:ext uri="{FF2B5EF4-FFF2-40B4-BE49-F238E27FC236}">
                <a16:creationId xmlns:a16="http://schemas.microsoft.com/office/drawing/2014/main" id="{50207175-2F88-972C-BEBE-27E27ECA6D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7755" y="3429000"/>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01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err="1"/>
              <a:t>Supporting</a:t>
            </a:r>
            <a:r>
              <a:rPr lang="fr-FR" dirty="0"/>
              <a:t> and </a:t>
            </a:r>
            <a:r>
              <a:rPr lang="fr-FR" dirty="0" err="1"/>
              <a:t>professionalising</a:t>
            </a:r>
            <a:r>
              <a:rPr lang="fr-FR" dirty="0"/>
              <a:t> </a:t>
            </a:r>
            <a:r>
              <a:rPr lang="fr-FR" dirty="0" err="1"/>
              <a:t>trainers</a:t>
            </a:r>
            <a:r>
              <a:rPr lang="fr-FR" dirty="0"/>
              <a:t>: </a:t>
            </a:r>
            <a:br>
              <a:rPr lang="fr-FR" sz="2400" dirty="0"/>
            </a:br>
            <a:r>
              <a:rPr lang="en-US" dirty="0"/>
              <a:t>how did you experience this?</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a:bodyPr>
          <a:lstStyle/>
          <a:p>
            <a:r>
              <a:rPr lang="en-US" sz="1800" i="1" dirty="0">
                <a:solidFill>
                  <a:srgbClr val="7030A0"/>
                </a:solidFill>
              </a:rPr>
              <a:t>Indicate a few key words or short phrases that you will comment on orally during the meeting.</a:t>
            </a:r>
          </a:p>
          <a:p>
            <a:pPr marL="742950" lvl="1" indent="-285750">
              <a:buFont typeface="Arial" panose="020B0604020202020204" pitchFamily="34" charset="0"/>
              <a:buChar char="•"/>
            </a:pPr>
            <a:r>
              <a:rPr lang="en-US" sz="1800" dirty="0">
                <a:solidFill>
                  <a:schemeClr val="bg1">
                    <a:lumMod val="85000"/>
                    <a:lumOff val="15000"/>
                  </a:schemeClr>
                </a:solidFill>
              </a:rPr>
              <a:t>New methodological approach</a:t>
            </a:r>
          </a:p>
          <a:p>
            <a:pPr marL="742950" lvl="1" indent="-285750">
              <a:buFont typeface="Arial" panose="020B0604020202020204" pitchFamily="34" charset="0"/>
              <a:buChar char="•"/>
            </a:pPr>
            <a:r>
              <a:rPr lang="en-US" sz="1800" dirty="0">
                <a:solidFill>
                  <a:schemeClr val="bg1">
                    <a:lumMod val="85000"/>
                    <a:lumOff val="15000"/>
                  </a:schemeClr>
                </a:solidFill>
              </a:rPr>
              <a:t>On-site training</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Successful combination classroom + building site</a:t>
            </a:r>
          </a:p>
          <a:p>
            <a:pPr lvl="1"/>
            <a:endParaRPr lang="en-US" sz="1800" dirty="0">
              <a:solidFill>
                <a:schemeClr val="bg1">
                  <a:lumMod val="85000"/>
                  <a:lumOff val="15000"/>
                </a:schemeClr>
              </a:solidFill>
            </a:endParaRPr>
          </a:p>
          <a:p>
            <a:r>
              <a:rPr lang="en-US" sz="20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800" dirty="0">
                <a:solidFill>
                  <a:schemeClr val="bg1">
                    <a:lumMod val="85000"/>
                    <a:lumOff val="15000"/>
                  </a:schemeClr>
                </a:solidFill>
              </a:rPr>
              <a:t>Unscheduled classroom lessons</a:t>
            </a:r>
          </a:p>
          <a:p>
            <a:pPr marL="742950" lvl="1" indent="-285750">
              <a:buFont typeface="Arial" panose="020B0604020202020204" pitchFamily="34" charset="0"/>
              <a:buChar char="•"/>
            </a:pPr>
            <a:r>
              <a:rPr lang="en-US" sz="1800" dirty="0">
                <a:solidFill>
                  <a:schemeClr val="bg1">
                    <a:lumMod val="85000"/>
                    <a:lumOff val="15000"/>
                  </a:schemeClr>
                </a:solidFill>
              </a:rPr>
              <a:t>Professional development pathway</a:t>
            </a: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16" descr="Image du drapeau de l'Italie - Country flags">
            <a:extLst>
              <a:ext uri="{FF2B5EF4-FFF2-40B4-BE49-F238E27FC236}">
                <a16:creationId xmlns:a16="http://schemas.microsoft.com/office/drawing/2014/main" id="{D5D003D3-9FB5-6B46-58A9-305777BE56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7606" y="4688801"/>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082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Encadrement et professionnalisation des formateurs : comment l'avez-vous vécu ?</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a:bodyPr>
          <a:lstStyle/>
          <a:p>
            <a:r>
              <a:rPr lang="en-US" sz="1800" i="1" dirty="0">
                <a:solidFill>
                  <a:srgbClr val="7030A0"/>
                </a:solidFill>
              </a:rPr>
              <a:t>Indicate a few key words or short phrases that you will comment on orally during the meeting</a:t>
            </a:r>
            <a:r>
              <a:rPr lang="fr-FR" sz="1800" i="1" dirty="0">
                <a:solidFill>
                  <a:srgbClr val="7030A0"/>
                </a:solidFill>
              </a:rPr>
              <a:t>.</a:t>
            </a:r>
          </a:p>
          <a:p>
            <a:pPr marL="742950" lvl="1" indent="-285750">
              <a:buFont typeface="Arial" panose="020B0604020202020204" pitchFamily="34" charset="0"/>
              <a:buChar char="•"/>
            </a:pPr>
            <a:endParaRPr lang="fr-FR" sz="1600" i="1" dirty="0">
              <a:solidFill>
                <a:schemeClr val="bg1"/>
              </a:solidFill>
            </a:endParaRPr>
          </a:p>
          <a:p>
            <a:pPr marL="742950" lvl="1" indent="-285750">
              <a:buFont typeface="Arial" panose="020B0604020202020204" pitchFamily="34" charset="0"/>
              <a:buChar char="•"/>
            </a:pPr>
            <a:r>
              <a:rPr lang="en-US" sz="1600" i="1" dirty="0">
                <a:solidFill>
                  <a:schemeClr val="bg1"/>
                </a:solidFill>
              </a:rPr>
              <a:t>These professional development sessions are essential if the grids are to be appropriated and used correctly.</a:t>
            </a:r>
          </a:p>
          <a:p>
            <a:pPr marL="742950" lvl="1" indent="-285750">
              <a:buFont typeface="Arial" panose="020B0604020202020204" pitchFamily="34" charset="0"/>
              <a:buChar char="•"/>
            </a:pPr>
            <a:r>
              <a:rPr lang="en-US" sz="1600" i="1" dirty="0">
                <a:solidFill>
                  <a:schemeClr val="bg1"/>
                </a:solidFill>
              </a:rPr>
              <a:t>Exchanges between peers are very important.</a:t>
            </a:r>
            <a:endParaRPr lang="fr-FR" sz="1600" i="1" dirty="0">
              <a:solidFill>
                <a:schemeClr val="bg1"/>
              </a:solidFill>
            </a:endParaRPr>
          </a:p>
          <a:p>
            <a:pPr lvl="1"/>
            <a:endParaRPr lang="fr-FR" sz="1600" i="1" dirty="0">
              <a:solidFill>
                <a:schemeClr val="bg1"/>
              </a:solidFill>
            </a:endParaRPr>
          </a:p>
          <a:p>
            <a:r>
              <a:rPr lang="en-US" sz="1800" dirty="0">
                <a:solidFill>
                  <a:schemeClr val="bg1">
                    <a:lumMod val="85000"/>
                    <a:lumOff val="15000"/>
                  </a:schemeClr>
                </a:solidFill>
              </a:rPr>
              <a:t>What should be changed or improved </a:t>
            </a:r>
            <a:r>
              <a:rPr lang="fr-FR" sz="1800" i="1" dirty="0">
                <a:solidFill>
                  <a:schemeClr val="bg1"/>
                </a:solidFill>
              </a:rPr>
              <a:t>?</a:t>
            </a:r>
          </a:p>
          <a:p>
            <a:pPr marL="742950" lvl="1" indent="-285750">
              <a:buFont typeface="Arial" panose="020B0604020202020204" pitchFamily="34" charset="0"/>
              <a:buChar char="•"/>
            </a:pPr>
            <a:endParaRPr lang="fr-FR" sz="1600" i="1" dirty="0">
              <a:solidFill>
                <a:schemeClr val="bg1"/>
              </a:solidFill>
            </a:endParaRPr>
          </a:p>
          <a:p>
            <a:pPr marL="742950" lvl="1" indent="-285750">
              <a:buFont typeface="Arial" panose="020B0604020202020204" pitchFamily="34" charset="0"/>
              <a:buChar char="•"/>
            </a:pPr>
            <a:r>
              <a:rPr lang="en-US" sz="1600" i="1" dirty="0">
                <a:solidFill>
                  <a:schemeClr val="bg1"/>
                </a:solidFill>
                <a:highlight>
                  <a:srgbClr val="FFFF00"/>
                </a:highlight>
              </a:rPr>
              <a:t>The choice of sequence objective should influence the choice of site to observe and the questions to ask, and not the other way round.</a:t>
            </a:r>
          </a:p>
          <a:p>
            <a:pPr marL="742950" lvl="1" indent="-285750">
              <a:buFont typeface="Arial" panose="020B0604020202020204" pitchFamily="34" charset="0"/>
              <a:buChar char="•"/>
            </a:pPr>
            <a:r>
              <a:rPr lang="en-US" sz="1600" i="1" dirty="0">
                <a:solidFill>
                  <a:schemeClr val="bg1"/>
                </a:solidFill>
              </a:rPr>
              <a:t> It is difficult to observe a worksite and complete grid 1 at the same time. You need to spend some time writing up your observations.</a:t>
            </a:r>
            <a:endParaRPr lang="fr-FR" sz="1600" dirty="0">
              <a:solidFill>
                <a:schemeClr val="bg1"/>
              </a:solidFill>
            </a:endParaRP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2" descr="France Drapeau arrondi PNG transparents - StickPNG">
            <a:extLst>
              <a:ext uri="{FF2B5EF4-FFF2-40B4-BE49-F238E27FC236}">
                <a16:creationId xmlns:a16="http://schemas.microsoft.com/office/drawing/2014/main" id="{1CA6F8BC-9FB2-5C74-D5A2-4C39C9A826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6363" y="3583983"/>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245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sz="3200" dirty="0"/>
              <a:t>Experiences with companies : How was the relationship/cooperation in FLC Asturias (Spain) ?</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lnSpcReduction="10000"/>
          </a:bodyPr>
          <a:lstStyle/>
          <a:p>
            <a:r>
              <a:rPr lang="en-US" sz="1800" i="1" dirty="0">
                <a:solidFill>
                  <a:srgbClr val="7030A0"/>
                </a:solidFill>
              </a:rPr>
              <a:t>Indicate a few key words or short phrases that you will comment on orally during the meeting.</a:t>
            </a:r>
          </a:p>
          <a:p>
            <a:pPr marL="742950" lvl="1" indent="-285750">
              <a:buFont typeface="Arial" panose="020B0604020202020204" pitchFamily="34" charset="0"/>
              <a:buChar char="•"/>
            </a:pPr>
            <a:endParaRPr lang="en-US" sz="1800" dirty="0">
              <a:solidFill>
                <a:schemeClr val="bg1">
                  <a:lumMod val="85000"/>
                  <a:lumOff val="15000"/>
                </a:schemeClr>
              </a:solidFill>
            </a:endParaRPr>
          </a:p>
          <a:p>
            <a:pPr marL="742950" lvl="1" indent="-285750">
              <a:buFont typeface="Arial" panose="020B0604020202020204" pitchFamily="34" charset="0"/>
              <a:buChar char="•"/>
            </a:pPr>
            <a:r>
              <a:rPr lang="en-US" sz="1800" dirty="0">
                <a:solidFill>
                  <a:schemeClr val="bg1">
                    <a:lumMod val="85000"/>
                    <a:lumOff val="15000"/>
                  </a:schemeClr>
                </a:solidFill>
              </a:rPr>
              <a:t>It has allowed us to reflect with the company on the current role of the site manager in renovation sites.</a:t>
            </a:r>
          </a:p>
          <a:p>
            <a:pPr marL="742950" lvl="1" indent="-285750">
              <a:buFont typeface="Arial" panose="020B0604020202020204" pitchFamily="34" charset="0"/>
              <a:buChar char="•"/>
            </a:pPr>
            <a:r>
              <a:rPr lang="en-US" sz="1800" dirty="0">
                <a:solidFill>
                  <a:schemeClr val="bg1">
                    <a:lumMod val="85000"/>
                    <a:lumOff val="15000"/>
                  </a:schemeClr>
                </a:solidFill>
              </a:rPr>
              <a:t>It has also helped us to </a:t>
            </a:r>
            <a:r>
              <a:rPr lang="en-US" sz="1800" dirty="0" err="1">
                <a:solidFill>
                  <a:schemeClr val="bg1">
                    <a:lumMod val="85000"/>
                    <a:lumOff val="15000"/>
                  </a:schemeClr>
                </a:solidFill>
              </a:rPr>
              <a:t>visualise</a:t>
            </a:r>
            <a:r>
              <a:rPr lang="en-US" sz="1800" dirty="0">
                <a:solidFill>
                  <a:schemeClr val="bg1">
                    <a:lumMod val="85000"/>
                    <a:lumOff val="15000"/>
                  </a:schemeClr>
                </a:solidFill>
              </a:rPr>
              <a:t> new ways of </a:t>
            </a:r>
            <a:r>
              <a:rPr lang="en-US" sz="1800" dirty="0" err="1">
                <a:solidFill>
                  <a:schemeClr val="bg1">
                    <a:lumMod val="85000"/>
                    <a:lumOff val="15000"/>
                  </a:schemeClr>
                </a:solidFill>
              </a:rPr>
              <a:t>organising</a:t>
            </a:r>
            <a:r>
              <a:rPr lang="en-US" sz="1800" dirty="0">
                <a:solidFill>
                  <a:schemeClr val="bg1">
                    <a:lumMod val="85000"/>
                    <a:lumOff val="15000"/>
                  </a:schemeClr>
                </a:solidFill>
              </a:rPr>
              <a:t> training sessions: </a:t>
            </a:r>
            <a:r>
              <a:rPr lang="en-GB" sz="1800" dirty="0">
                <a:solidFill>
                  <a:schemeClr val="bg1">
                    <a:lumMod val="85000"/>
                    <a:lumOff val="15000"/>
                  </a:schemeClr>
                </a:solidFill>
              </a:rPr>
              <a:t>technical workshops, aimed at the presentation by some of the main manufacturers of EE systems</a:t>
            </a:r>
            <a:r>
              <a:rPr lang="en-US" sz="1800" dirty="0">
                <a:solidFill>
                  <a:schemeClr val="bg1">
                    <a:lumMod val="85000"/>
                    <a:lumOff val="15000"/>
                  </a:schemeClr>
                </a:solidFill>
              </a:rPr>
              <a:t>, materials…</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The companies appreciated that we approached them to identify the real needs of their site managers/team leaders for professional updating.</a:t>
            </a:r>
          </a:p>
          <a:p>
            <a:endParaRPr lang="en-US" sz="1800" dirty="0">
              <a:solidFill>
                <a:schemeClr val="bg1">
                  <a:lumMod val="85000"/>
                  <a:lumOff val="15000"/>
                </a:schemeClr>
              </a:solidFill>
            </a:endParaRPr>
          </a:p>
          <a:p>
            <a:r>
              <a:rPr lang="en-US" sz="18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800" dirty="0">
                <a:solidFill>
                  <a:schemeClr val="bg1">
                    <a:lumMod val="85000"/>
                    <a:lumOff val="15000"/>
                  </a:schemeClr>
                </a:solidFill>
              </a:rPr>
              <a:t>Cooperation with companies is always good, but we must be careful not to interfere too much in the development of the work.</a:t>
            </a: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14" descr="Image drapeau d'Espagne - Country flags">
            <a:extLst>
              <a:ext uri="{FF2B5EF4-FFF2-40B4-BE49-F238E27FC236}">
                <a16:creationId xmlns:a16="http://schemas.microsoft.com/office/drawing/2014/main" id="{398956A4-94E5-E700-3294-4BF2928020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5969" y="4188047"/>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483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sz="3200" dirty="0"/>
              <a:t>Experiences with companies: How was the relationship/cooperation in </a:t>
            </a:r>
            <a:r>
              <a:rPr lang="pl-PL" sz="3200" dirty="0"/>
              <a:t>Poland</a:t>
            </a:r>
            <a:r>
              <a:rPr lang="en-US" sz="3200" dirty="0"/>
              <a:t>?</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394346"/>
            <a:ext cx="10971207" cy="4101552"/>
          </a:xfrm>
        </p:spPr>
        <p:txBody>
          <a:bodyPr>
            <a:normAutofit fontScale="92500" lnSpcReduction="20000"/>
          </a:bodyPr>
          <a:lstStyle/>
          <a:p>
            <a:pPr marL="742950" lvl="1" indent="-285750">
              <a:buFont typeface="Arial" panose="020B0604020202020204" pitchFamily="34" charset="0"/>
              <a:buChar char="•"/>
            </a:pPr>
            <a:r>
              <a:rPr lang="en-AU" sz="1800" dirty="0">
                <a:solidFill>
                  <a:schemeClr val="bg1">
                    <a:lumMod val="85000"/>
                    <a:lumOff val="15000"/>
                  </a:schemeClr>
                </a:solidFill>
                <a:effectLst>
                  <a:outerShdw blurRad="38100" dist="38100" dir="2700000" algn="tl">
                    <a:srgbClr val="000000">
                      <a:alpha val="43137"/>
                    </a:srgbClr>
                  </a:outerShdw>
                </a:effectLst>
              </a:rPr>
              <a:t>They were </a:t>
            </a:r>
            <a:r>
              <a:rPr lang="pl-PL" sz="1800" dirty="0">
                <a:solidFill>
                  <a:schemeClr val="bg1">
                    <a:lumMod val="85000"/>
                    <a:lumOff val="15000"/>
                  </a:schemeClr>
                </a:solidFill>
                <a:effectLst>
                  <a:outerShdw blurRad="38100" dist="38100" dir="2700000" algn="tl">
                    <a:srgbClr val="000000">
                      <a:alpha val="43137"/>
                    </a:srgbClr>
                  </a:outerShdw>
                </a:effectLst>
              </a:rPr>
              <a:t>with </a:t>
            </a:r>
            <a:r>
              <a:rPr lang="pl-PL" sz="1800" dirty="0" err="1">
                <a:solidFill>
                  <a:schemeClr val="bg1">
                    <a:lumMod val="85000"/>
                    <a:lumOff val="15000"/>
                  </a:schemeClr>
                </a:solidFill>
                <a:effectLst>
                  <a:outerShdw blurRad="38100" dist="38100" dir="2700000" algn="tl">
                    <a:srgbClr val="000000">
                      <a:alpha val="43137"/>
                    </a:srgbClr>
                  </a:outerShdw>
                </a:effectLst>
              </a:rPr>
              <a:t>us</a:t>
            </a:r>
            <a:r>
              <a:rPr lang="pl-PL" sz="1800" dirty="0">
                <a:solidFill>
                  <a:schemeClr val="bg1">
                    <a:lumMod val="85000"/>
                    <a:lumOff val="15000"/>
                  </a:schemeClr>
                </a:solidFill>
                <a:effectLst>
                  <a:outerShdw blurRad="38100" dist="38100" dir="2700000" algn="tl">
                    <a:srgbClr val="000000">
                      <a:alpha val="43137"/>
                    </a:srgbClr>
                  </a:outerShdw>
                </a:effectLst>
              </a:rPr>
              <a:t> from the </a:t>
            </a:r>
            <a:r>
              <a:rPr lang="pl-PL" sz="1800" dirty="0" err="1">
                <a:solidFill>
                  <a:schemeClr val="bg1">
                    <a:lumMod val="85000"/>
                    <a:lumOff val="15000"/>
                  </a:schemeClr>
                </a:solidFill>
                <a:effectLst>
                  <a:outerShdw blurRad="38100" dist="38100" dir="2700000" algn="tl">
                    <a:srgbClr val="000000">
                      <a:alpha val="43137"/>
                    </a:srgbClr>
                  </a:outerShdw>
                </a:effectLst>
              </a:rPr>
              <a:t>very</a:t>
            </a:r>
            <a:r>
              <a:rPr lang="pl-PL" sz="1800" dirty="0">
                <a:solidFill>
                  <a:schemeClr val="bg1">
                    <a:lumMod val="85000"/>
                    <a:lumOff val="15000"/>
                  </a:schemeClr>
                </a:solidFill>
                <a:effectLst>
                  <a:outerShdw blurRad="38100" dist="38100" dir="2700000" algn="tl">
                    <a:srgbClr val="000000">
                      <a:alpha val="43137"/>
                    </a:srgbClr>
                  </a:outerShdw>
                </a:effectLst>
              </a:rPr>
              <a:t> </a:t>
            </a:r>
            <a:r>
              <a:rPr lang="pl-PL" sz="1800" dirty="0" err="1">
                <a:solidFill>
                  <a:schemeClr val="bg1">
                    <a:lumMod val="85000"/>
                    <a:lumOff val="15000"/>
                  </a:schemeClr>
                </a:solidFill>
                <a:effectLst>
                  <a:outerShdw blurRad="38100" dist="38100" dir="2700000" algn="tl">
                    <a:srgbClr val="000000">
                      <a:alpha val="43137"/>
                    </a:srgbClr>
                  </a:outerShdw>
                </a:effectLst>
              </a:rPr>
              <a:t>beginning</a:t>
            </a:r>
            <a:r>
              <a:rPr lang="pl-PL" sz="1800" dirty="0">
                <a:solidFill>
                  <a:schemeClr val="bg1">
                    <a:lumMod val="85000"/>
                    <a:lumOff val="15000"/>
                  </a:schemeClr>
                </a:solidFill>
                <a:effectLst>
                  <a:outerShdw blurRad="38100" dist="38100" dir="2700000" algn="tl">
                    <a:srgbClr val="000000">
                      <a:alpha val="43137"/>
                    </a:srgbClr>
                  </a:outerShdw>
                </a:effectLst>
              </a:rPr>
              <a:t> of </a:t>
            </a:r>
            <a:r>
              <a:rPr lang="pl-PL" sz="1800" dirty="0" err="1">
                <a:solidFill>
                  <a:schemeClr val="bg1">
                    <a:lumMod val="85000"/>
                    <a:lumOff val="15000"/>
                  </a:schemeClr>
                </a:solidFill>
                <a:effectLst>
                  <a:outerShdw blurRad="38100" dist="38100" dir="2700000" algn="tl">
                    <a:srgbClr val="000000">
                      <a:alpha val="43137"/>
                    </a:srgbClr>
                  </a:outerShdw>
                </a:effectLst>
              </a:rPr>
              <a:t>RenovUp</a:t>
            </a:r>
            <a:r>
              <a:rPr lang="pl-PL" sz="1800" dirty="0">
                <a:solidFill>
                  <a:schemeClr val="bg1">
                    <a:lumMod val="85000"/>
                    <a:lumOff val="15000"/>
                  </a:schemeClr>
                </a:solidFill>
                <a:effectLst>
                  <a:outerShdw blurRad="38100" dist="38100" dir="2700000" algn="tl">
                    <a:srgbClr val="000000">
                      <a:alpha val="43137"/>
                    </a:srgbClr>
                  </a:outerShdw>
                </a:effectLst>
              </a:rPr>
              <a:t> </a:t>
            </a:r>
            <a:r>
              <a:rPr lang="pl-PL" sz="1800" dirty="0" err="1">
                <a:solidFill>
                  <a:schemeClr val="bg1">
                    <a:lumMod val="85000"/>
                    <a:lumOff val="15000"/>
                  </a:schemeClr>
                </a:solidFill>
                <a:effectLst>
                  <a:outerShdw blurRad="38100" dist="38100" dir="2700000" algn="tl">
                    <a:srgbClr val="000000">
                      <a:alpha val="43137"/>
                    </a:srgbClr>
                  </a:outerShdw>
                </a:effectLst>
              </a:rPr>
              <a:t>project</a:t>
            </a:r>
            <a:r>
              <a:rPr lang="pl-PL" sz="1800" dirty="0">
                <a:solidFill>
                  <a:schemeClr val="bg1">
                    <a:lumMod val="85000"/>
                    <a:lumOff val="15000"/>
                  </a:schemeClr>
                </a:solidFill>
                <a:effectLst>
                  <a:outerShdw blurRad="38100" dist="38100" dir="2700000" algn="tl">
                    <a:srgbClr val="000000">
                      <a:alpha val="43137"/>
                    </a:srgbClr>
                  </a:outerShdw>
                </a:effectLst>
              </a:rPr>
              <a:t> </a:t>
            </a:r>
          </a:p>
          <a:p>
            <a:pPr marL="742950" lvl="1" indent="-285750">
              <a:buFont typeface="Arial" panose="020B0604020202020204" pitchFamily="34" charset="0"/>
              <a:buChar char="•"/>
            </a:pPr>
            <a:r>
              <a:rPr lang="en-AU" sz="1800" dirty="0">
                <a:solidFill>
                  <a:schemeClr val="bg1">
                    <a:lumMod val="85000"/>
                    <a:lumOff val="15000"/>
                  </a:schemeClr>
                </a:solidFill>
                <a:effectLst>
                  <a:outerShdw blurRad="38100" dist="38100" dir="2700000" algn="tl">
                    <a:srgbClr val="000000">
                      <a:alpha val="43137"/>
                    </a:srgbClr>
                  </a:outerShdw>
                </a:effectLst>
                <a:highlight>
                  <a:srgbClr val="FFFF00"/>
                </a:highlight>
              </a:rPr>
              <a:t>Unfortunately, it was rather unusual situation</a:t>
            </a:r>
            <a:r>
              <a:rPr lang="pl-PL" sz="1800" dirty="0">
                <a:solidFill>
                  <a:schemeClr val="bg1">
                    <a:lumMod val="85000"/>
                    <a:lumOff val="15000"/>
                  </a:schemeClr>
                </a:solidFill>
                <a:effectLst>
                  <a:outerShdw blurRad="38100" dist="38100" dir="2700000" algn="tl">
                    <a:srgbClr val="000000">
                      <a:alpha val="43137"/>
                    </a:srgbClr>
                  </a:outerShdw>
                </a:effectLst>
                <a:highlight>
                  <a:srgbClr val="FFFF00"/>
                </a:highlight>
              </a:rPr>
              <a:t>. </a:t>
            </a:r>
            <a:r>
              <a:rPr lang="en-AU" sz="1800" dirty="0">
                <a:solidFill>
                  <a:schemeClr val="bg1">
                    <a:lumMod val="85000"/>
                    <a:lumOff val="15000"/>
                  </a:schemeClr>
                </a:solidFill>
                <a:effectLst>
                  <a:outerShdw blurRad="38100" dist="38100" dir="2700000" algn="tl">
                    <a:srgbClr val="000000">
                      <a:alpha val="43137"/>
                    </a:srgbClr>
                  </a:outerShdw>
                </a:effectLst>
                <a:highlight>
                  <a:srgbClr val="FFFF00"/>
                </a:highlight>
              </a:rPr>
              <a:t>Generally</a:t>
            </a:r>
            <a:r>
              <a:rPr lang="pl-PL" sz="1800" dirty="0">
                <a:solidFill>
                  <a:schemeClr val="bg1">
                    <a:lumMod val="85000"/>
                    <a:lumOff val="15000"/>
                  </a:schemeClr>
                </a:solidFill>
                <a:effectLst>
                  <a:outerShdw blurRad="38100" dist="38100" dir="2700000" algn="tl">
                    <a:srgbClr val="000000">
                      <a:alpha val="43137"/>
                    </a:srgbClr>
                  </a:outerShdw>
                </a:effectLst>
                <a:highlight>
                  <a:srgbClr val="FFFF00"/>
                </a:highlight>
              </a:rPr>
              <a:t>, </a:t>
            </a:r>
            <a:r>
              <a:rPr lang="en-US" sz="1800" dirty="0">
                <a:solidFill>
                  <a:schemeClr val="bg1">
                    <a:lumMod val="85000"/>
                    <a:lumOff val="15000"/>
                  </a:schemeClr>
                </a:solidFill>
                <a:effectLst>
                  <a:outerShdw blurRad="38100" dist="38100" dir="2700000" algn="tl">
                    <a:srgbClr val="000000">
                      <a:alpha val="43137"/>
                    </a:srgbClr>
                  </a:outerShdw>
                </a:effectLst>
                <a:highlight>
                  <a:srgbClr val="FFFF00"/>
                </a:highlight>
              </a:rPr>
              <a:t>entry of </a:t>
            </a:r>
            <a:r>
              <a:rPr lang="pl-PL" sz="1800" dirty="0" err="1">
                <a:solidFill>
                  <a:schemeClr val="bg1">
                    <a:lumMod val="85000"/>
                    <a:lumOff val="15000"/>
                  </a:schemeClr>
                </a:solidFill>
                <a:effectLst>
                  <a:outerShdw blurRad="38100" dist="38100" dir="2700000" algn="tl">
                    <a:srgbClr val="000000">
                      <a:alpha val="43137"/>
                    </a:srgbClr>
                  </a:outerShdw>
                </a:effectLst>
                <a:highlight>
                  <a:srgbClr val="FFFF00"/>
                </a:highlight>
              </a:rPr>
              <a:t>any</a:t>
            </a:r>
            <a:r>
              <a:rPr lang="pl-PL" sz="1800" dirty="0">
                <a:solidFill>
                  <a:schemeClr val="bg1">
                    <a:lumMod val="85000"/>
                    <a:lumOff val="15000"/>
                  </a:schemeClr>
                </a:solidFill>
                <a:effectLst>
                  <a:outerShdw blurRad="38100" dist="38100" dir="2700000" algn="tl">
                    <a:srgbClr val="000000">
                      <a:alpha val="43137"/>
                    </a:srgbClr>
                  </a:outerShdw>
                </a:effectLst>
                <a:highlight>
                  <a:srgbClr val="FFFF00"/>
                </a:highlight>
              </a:rPr>
              <a:t> outsider </a:t>
            </a:r>
            <a:r>
              <a:rPr lang="en-US" sz="1800" dirty="0">
                <a:solidFill>
                  <a:schemeClr val="bg1">
                    <a:lumMod val="85000"/>
                    <a:lumOff val="15000"/>
                  </a:schemeClr>
                </a:solidFill>
                <a:effectLst>
                  <a:outerShdw blurRad="38100" dist="38100" dir="2700000" algn="tl">
                    <a:srgbClr val="000000">
                      <a:alpha val="43137"/>
                    </a:srgbClr>
                  </a:outerShdw>
                </a:effectLst>
                <a:highlight>
                  <a:srgbClr val="FFFF00"/>
                </a:highlight>
              </a:rPr>
              <a:t>to the construction site is very much resisted by the owner/investor (private property</a:t>
            </a:r>
            <a:r>
              <a:rPr lang="pl-PL" sz="1800" dirty="0">
                <a:solidFill>
                  <a:schemeClr val="bg1">
                    <a:lumMod val="85000"/>
                    <a:lumOff val="15000"/>
                  </a:schemeClr>
                </a:solidFill>
                <a:effectLst>
                  <a:outerShdw blurRad="38100" dist="38100" dir="2700000" algn="tl">
                    <a:srgbClr val="000000">
                      <a:alpha val="43137"/>
                    </a:srgbClr>
                  </a:outerShdw>
                </a:effectLst>
                <a:highlight>
                  <a:srgbClr val="FFFF00"/>
                </a:highlight>
              </a:rPr>
              <a:t>, </a:t>
            </a:r>
            <a:r>
              <a:rPr lang="en-US" sz="1800" dirty="0">
                <a:solidFill>
                  <a:schemeClr val="bg1">
                    <a:lumMod val="85000"/>
                    <a:lumOff val="15000"/>
                  </a:schemeClr>
                </a:solidFill>
                <a:effectLst>
                  <a:outerShdw blurRad="38100" dist="38100" dir="2700000" algn="tl">
                    <a:srgbClr val="000000">
                      <a:alpha val="43137"/>
                    </a:srgbClr>
                  </a:outerShdw>
                </a:effectLst>
                <a:highlight>
                  <a:srgbClr val="FFFF00"/>
                </a:highlight>
              </a:rPr>
              <a:t>security reasons)</a:t>
            </a:r>
            <a:endParaRPr lang="pl-PL" sz="1800" dirty="0">
              <a:solidFill>
                <a:schemeClr val="bg1">
                  <a:lumMod val="85000"/>
                  <a:lumOff val="15000"/>
                </a:schemeClr>
              </a:solidFill>
              <a:effectLst>
                <a:outerShdw blurRad="38100" dist="38100" dir="2700000" algn="tl">
                  <a:srgbClr val="000000">
                    <a:alpha val="43137"/>
                  </a:srgbClr>
                </a:outerShdw>
              </a:effectLst>
              <a:highlight>
                <a:srgbClr val="FFFF00"/>
              </a:highlight>
            </a:endParaRPr>
          </a:p>
          <a:p>
            <a:pPr marL="742950" lvl="1" indent="-285750">
              <a:buFont typeface="Arial" panose="020B0604020202020204" pitchFamily="34" charset="0"/>
              <a:buChar char="•"/>
            </a:pPr>
            <a:r>
              <a:rPr lang="pl-PL" sz="1800" dirty="0" err="1">
                <a:solidFill>
                  <a:schemeClr val="bg1">
                    <a:lumMod val="85000"/>
                    <a:lumOff val="15000"/>
                  </a:schemeClr>
                </a:solidFill>
                <a:effectLst>
                  <a:outerShdw blurRad="38100" dist="38100" dir="2700000" algn="tl">
                    <a:srgbClr val="000000">
                      <a:alpha val="43137"/>
                    </a:srgbClr>
                  </a:outerShdw>
                </a:effectLst>
              </a:rPr>
              <a:t>Examples</a:t>
            </a:r>
            <a:r>
              <a:rPr lang="pl-PL" sz="1800" dirty="0">
                <a:solidFill>
                  <a:schemeClr val="bg1">
                    <a:lumMod val="85000"/>
                    <a:lumOff val="15000"/>
                  </a:schemeClr>
                </a:solidFill>
                <a:effectLst>
                  <a:outerShdw blurRad="38100" dist="38100" dir="2700000" algn="tl">
                    <a:srgbClr val="000000">
                      <a:alpha val="43137"/>
                    </a:srgbClr>
                  </a:outerShdw>
                </a:effectLst>
              </a:rPr>
              <a:t> of the </a:t>
            </a:r>
            <a:r>
              <a:rPr lang="pl-PL" sz="1800" dirty="0" err="1">
                <a:solidFill>
                  <a:schemeClr val="bg1">
                    <a:lumMod val="85000"/>
                    <a:lumOff val="15000"/>
                  </a:schemeClr>
                </a:solidFill>
                <a:effectLst>
                  <a:outerShdw blurRad="38100" dist="38100" dir="2700000" algn="tl">
                    <a:srgbClr val="000000">
                      <a:alpha val="43137"/>
                    </a:srgbClr>
                  </a:outerShdw>
                </a:effectLst>
              </a:rPr>
              <a:t>training</a:t>
            </a:r>
            <a:r>
              <a:rPr lang="pl-PL" sz="1800" dirty="0">
                <a:solidFill>
                  <a:schemeClr val="bg1">
                    <a:lumMod val="85000"/>
                    <a:lumOff val="15000"/>
                  </a:schemeClr>
                </a:solidFill>
                <a:effectLst>
                  <a:outerShdw blurRad="38100" dist="38100" dir="2700000" algn="tl">
                    <a:srgbClr val="000000">
                      <a:alpha val="43137"/>
                    </a:srgbClr>
                  </a:outerShdw>
                </a:effectLst>
              </a:rPr>
              <a:t> </a:t>
            </a:r>
            <a:r>
              <a:rPr lang="pl-PL" sz="1800" dirty="0" err="1">
                <a:solidFill>
                  <a:schemeClr val="bg1">
                    <a:lumMod val="85000"/>
                    <a:lumOff val="15000"/>
                  </a:schemeClr>
                </a:solidFill>
                <a:effectLst>
                  <a:outerShdw blurRad="38100" dist="38100" dir="2700000" algn="tl">
                    <a:srgbClr val="000000">
                      <a:alpha val="43137"/>
                    </a:srgbClr>
                  </a:outerShdw>
                </a:effectLst>
              </a:rPr>
              <a:t>needs</a:t>
            </a:r>
            <a:r>
              <a:rPr lang="pl-PL" sz="1800" dirty="0">
                <a:solidFill>
                  <a:schemeClr val="bg1">
                    <a:lumMod val="85000"/>
                    <a:lumOff val="15000"/>
                  </a:schemeClr>
                </a:solidFill>
                <a:effectLst>
                  <a:outerShdw blurRad="38100" dist="38100" dir="2700000" algn="tl">
                    <a:srgbClr val="000000">
                      <a:alpha val="43137"/>
                    </a:srgbClr>
                  </a:outerShdw>
                </a:effectLst>
              </a:rPr>
              <a:t> of team </a:t>
            </a:r>
            <a:r>
              <a:rPr lang="pl-PL" sz="1800" dirty="0" err="1">
                <a:solidFill>
                  <a:schemeClr val="bg1">
                    <a:lumMod val="85000"/>
                    <a:lumOff val="15000"/>
                  </a:schemeClr>
                </a:solidFill>
                <a:effectLst>
                  <a:outerShdw blurRad="38100" dist="38100" dir="2700000" algn="tl">
                    <a:srgbClr val="000000">
                      <a:alpha val="43137"/>
                    </a:srgbClr>
                  </a:outerShdw>
                </a:effectLst>
              </a:rPr>
              <a:t>leaders</a:t>
            </a:r>
            <a:r>
              <a:rPr lang="pl-PL" sz="1800" dirty="0">
                <a:solidFill>
                  <a:schemeClr val="bg1">
                    <a:lumMod val="85000"/>
                    <a:lumOff val="15000"/>
                  </a:schemeClr>
                </a:solidFill>
                <a:effectLst>
                  <a:outerShdw blurRad="38100" dist="38100" dir="2700000" algn="tl">
                    <a:srgbClr val="000000">
                      <a:alpha val="43137"/>
                    </a:srgbClr>
                  </a:outerShdw>
                </a:effectLst>
              </a:rPr>
              <a:t>:</a:t>
            </a:r>
          </a:p>
          <a:p>
            <a:pPr marL="1200150" lvl="2" indent="-285750">
              <a:buFont typeface="Wingdings" panose="05000000000000000000" pitchFamily="2" charset="2"/>
              <a:buChar char="ü"/>
            </a:pPr>
            <a:r>
              <a:rPr lang="en-US" sz="1600" dirty="0">
                <a:solidFill>
                  <a:schemeClr val="bg1">
                    <a:lumMod val="85000"/>
                    <a:lumOff val="15000"/>
                  </a:schemeClr>
                </a:solidFill>
                <a:effectLst/>
              </a:rPr>
              <a:t>Management / coping with the need for unusual protection against damage to various types of communication routes </a:t>
            </a:r>
            <a:endParaRPr lang="pl-PL" sz="1600" dirty="0">
              <a:solidFill>
                <a:schemeClr val="bg1">
                  <a:lumMod val="85000"/>
                  <a:lumOff val="15000"/>
                </a:schemeClr>
              </a:solidFill>
              <a:effectLst/>
            </a:endParaRPr>
          </a:p>
          <a:p>
            <a:pPr marL="1200150" lvl="2" indent="-285750">
              <a:buFont typeface="Wingdings" panose="05000000000000000000" pitchFamily="2" charset="2"/>
              <a:buChar char="ü"/>
            </a:pPr>
            <a:r>
              <a:rPr lang="en-US" sz="1600" dirty="0">
                <a:solidFill>
                  <a:schemeClr val="bg1">
                    <a:lumMod val="85000"/>
                    <a:lumOff val="15000"/>
                  </a:schemeClr>
                </a:solidFill>
                <a:effectLst/>
              </a:rPr>
              <a:t>Dealing with unreliable employees with whom we still do not want to terminate the contract (selection and effective use of motivating factors) </a:t>
            </a:r>
          </a:p>
          <a:p>
            <a:pPr marL="1200150" lvl="2" indent="-285750">
              <a:buFont typeface="Wingdings" panose="05000000000000000000" pitchFamily="2" charset="2"/>
              <a:buChar char="ü"/>
            </a:pPr>
            <a:r>
              <a:rPr lang="en-US" sz="1600" dirty="0">
                <a:solidFill>
                  <a:schemeClr val="bg1">
                    <a:lumMod val="85000"/>
                    <a:lumOff val="15000"/>
                  </a:schemeClr>
                </a:solidFill>
                <a:effectLst/>
              </a:rPr>
              <a:t>Assertiveness, not succumbing to time pressure at the expense of the quality of work, Dealing with stress </a:t>
            </a:r>
          </a:p>
          <a:p>
            <a:pPr marL="1200150" lvl="2" indent="-285750">
              <a:buFont typeface="Wingdings" panose="05000000000000000000" pitchFamily="2" charset="2"/>
              <a:buChar char="ü"/>
            </a:pPr>
            <a:r>
              <a:rPr lang="en-US" sz="1600" dirty="0">
                <a:solidFill>
                  <a:schemeClr val="bg1">
                    <a:lumMod val="85000"/>
                    <a:lumOff val="15000"/>
                  </a:schemeClr>
                </a:solidFill>
                <a:effectLst/>
              </a:rPr>
              <a:t>Documentation of individual work stages, especially acceptance of hidden works</a:t>
            </a:r>
          </a:p>
          <a:p>
            <a:pPr marL="1200150" lvl="2" indent="-285750">
              <a:buFont typeface="Wingdings" panose="05000000000000000000" pitchFamily="2" charset="2"/>
              <a:buChar char="ü"/>
            </a:pPr>
            <a:r>
              <a:rPr lang="en-US" sz="1600" dirty="0" err="1">
                <a:solidFill>
                  <a:schemeClr val="bg1">
                    <a:lumMod val="85000"/>
                    <a:lumOff val="15000"/>
                  </a:schemeClr>
                </a:solidFill>
                <a:effectLst/>
              </a:rPr>
              <a:t>Organisation</a:t>
            </a:r>
            <a:r>
              <a:rPr lang="en-US" sz="1600" dirty="0">
                <a:solidFill>
                  <a:schemeClr val="bg1">
                    <a:lumMod val="85000"/>
                    <a:lumOff val="15000"/>
                  </a:schemeClr>
                </a:solidFill>
                <a:effectLst/>
              </a:rPr>
              <a:t> of hazardous waste storage on construction sites</a:t>
            </a:r>
          </a:p>
          <a:p>
            <a:pPr marL="1200150" lvl="2" indent="-285750">
              <a:buFont typeface="Wingdings" panose="05000000000000000000" pitchFamily="2" charset="2"/>
              <a:buChar char="ü"/>
            </a:pPr>
            <a:r>
              <a:rPr lang="en-US" sz="1600" dirty="0">
                <a:solidFill>
                  <a:schemeClr val="bg1">
                    <a:lumMod val="85000"/>
                    <a:lumOff val="15000"/>
                  </a:schemeClr>
                </a:solidFill>
                <a:effectLst/>
              </a:rPr>
              <a:t>Dealing with the need to convince the customer/investor to energy-saving solutions </a:t>
            </a:r>
            <a:endParaRPr lang="pl-PL" sz="1600" dirty="0">
              <a:solidFill>
                <a:schemeClr val="bg1">
                  <a:lumMod val="85000"/>
                  <a:lumOff val="15000"/>
                </a:schemeClr>
              </a:solidFill>
              <a:effectLst/>
            </a:endParaRPr>
          </a:p>
          <a:p>
            <a:pPr lvl="2"/>
            <a:endParaRPr lang="en-US" sz="1600" dirty="0">
              <a:solidFill>
                <a:schemeClr val="bg1">
                  <a:lumMod val="85000"/>
                  <a:lumOff val="15000"/>
                </a:schemeClr>
              </a:solidFill>
              <a:effectLst/>
            </a:endParaRPr>
          </a:p>
          <a:p>
            <a:r>
              <a:rPr lang="en-US" sz="2000" dirty="0">
                <a:solidFill>
                  <a:schemeClr val="bg1">
                    <a:lumMod val="85000"/>
                    <a:lumOff val="15000"/>
                  </a:schemeClr>
                </a:solidFill>
                <a:effectLst>
                  <a:outerShdw blurRad="38100" dist="38100" dir="2700000" algn="tl">
                    <a:srgbClr val="000000">
                      <a:alpha val="43137"/>
                    </a:srgbClr>
                  </a:outerShdw>
                </a:effectLst>
              </a:rPr>
              <a:t>What should be changed or improved?</a:t>
            </a:r>
          </a:p>
          <a:p>
            <a:pPr marL="742950" lvl="1" indent="-285750">
              <a:buFont typeface="Arial" panose="020B0604020202020204" pitchFamily="34" charset="0"/>
              <a:buChar char="•"/>
            </a:pPr>
            <a:r>
              <a:rPr lang="pl-PL" sz="1800" dirty="0">
                <a:solidFill>
                  <a:schemeClr val="bg1">
                    <a:lumMod val="85000"/>
                    <a:lumOff val="15000"/>
                  </a:schemeClr>
                </a:solidFill>
                <a:effectLst>
                  <a:outerShdw blurRad="38100" dist="38100" dir="2700000" algn="tl">
                    <a:srgbClr val="000000">
                      <a:alpha val="43137"/>
                    </a:srgbClr>
                  </a:outerShdw>
                </a:effectLst>
              </a:rPr>
              <a:t>E</a:t>
            </a:r>
            <a:r>
              <a:rPr lang="en-US" sz="1800" dirty="0" err="1">
                <a:solidFill>
                  <a:schemeClr val="bg1">
                    <a:lumMod val="85000"/>
                    <a:lumOff val="15000"/>
                  </a:schemeClr>
                </a:solidFill>
                <a:effectLst>
                  <a:outerShdw blurRad="38100" dist="38100" dir="2700000" algn="tl">
                    <a:srgbClr val="000000">
                      <a:alpha val="43137"/>
                    </a:srgbClr>
                  </a:outerShdw>
                </a:effectLst>
              </a:rPr>
              <a:t>stablishment</a:t>
            </a:r>
            <a:r>
              <a:rPr lang="en-US" sz="1800" dirty="0">
                <a:solidFill>
                  <a:schemeClr val="bg1">
                    <a:lumMod val="85000"/>
                    <a:lumOff val="15000"/>
                  </a:schemeClr>
                </a:solidFill>
                <a:effectLst>
                  <a:outerShdw blurRad="38100" dist="38100" dir="2700000" algn="tl">
                    <a:srgbClr val="000000">
                      <a:alpha val="43137"/>
                    </a:srgbClr>
                  </a:outerShdw>
                </a:effectLst>
              </a:rPr>
              <a:t> of training </a:t>
            </a:r>
            <a:r>
              <a:rPr lang="en-US" sz="1800" dirty="0" err="1">
                <a:solidFill>
                  <a:schemeClr val="bg1">
                    <a:lumMod val="85000"/>
                    <a:lumOff val="15000"/>
                  </a:schemeClr>
                </a:solidFill>
                <a:effectLst>
                  <a:outerShdw blurRad="38100" dist="38100" dir="2700000" algn="tl">
                    <a:srgbClr val="000000">
                      <a:alpha val="43137"/>
                    </a:srgbClr>
                  </a:outerShdw>
                </a:effectLst>
              </a:rPr>
              <a:t>centres</a:t>
            </a:r>
            <a:r>
              <a:rPr lang="en-US" sz="1800" dirty="0">
                <a:solidFill>
                  <a:schemeClr val="bg1">
                    <a:lumMod val="85000"/>
                    <a:lumOff val="15000"/>
                  </a:schemeClr>
                </a:solidFill>
                <a:effectLst>
                  <a:outerShdw blurRad="38100" dist="38100" dir="2700000" algn="tl">
                    <a:srgbClr val="000000">
                      <a:alpha val="43137"/>
                    </a:srgbClr>
                  </a:outerShdw>
                </a:effectLst>
              </a:rPr>
              <a:t> where the project results can be continuously tested/used/developed </a:t>
            </a:r>
            <a:endParaRPr lang="pl-PL" sz="1800" dirty="0">
              <a:solidFill>
                <a:schemeClr val="bg1">
                  <a:lumMod val="85000"/>
                  <a:lumOff val="15000"/>
                </a:schemeClr>
              </a:solidFill>
              <a:effectLst>
                <a:outerShdw blurRad="38100" dist="38100" dir="2700000" algn="tl">
                  <a:srgbClr val="000000">
                    <a:alpha val="43137"/>
                  </a:srgbClr>
                </a:outerShdw>
              </a:effectLst>
            </a:endParaRPr>
          </a:p>
          <a:p>
            <a:pPr marL="742950" lvl="1" indent="-285750">
              <a:buFont typeface="Arial" panose="020B0604020202020204" pitchFamily="34" charset="0"/>
              <a:buChar char="•"/>
            </a:pPr>
            <a:r>
              <a:rPr lang="en-AU" sz="1800" dirty="0">
                <a:solidFill>
                  <a:schemeClr val="bg1">
                    <a:lumMod val="85000"/>
                    <a:lumOff val="15000"/>
                  </a:schemeClr>
                </a:solidFill>
                <a:effectLst>
                  <a:outerShdw blurRad="38100" dist="38100" dir="2700000" algn="tl">
                    <a:srgbClr val="000000">
                      <a:alpha val="43137"/>
                    </a:srgbClr>
                  </a:outerShdw>
                </a:effectLst>
              </a:rPr>
              <a:t>Simplification</a:t>
            </a:r>
            <a:r>
              <a:rPr lang="pl-PL" sz="1800" dirty="0">
                <a:solidFill>
                  <a:schemeClr val="bg1">
                    <a:lumMod val="85000"/>
                    <a:lumOff val="15000"/>
                  </a:schemeClr>
                </a:solidFill>
                <a:effectLst>
                  <a:outerShdw blurRad="38100" dist="38100" dir="2700000" algn="tl">
                    <a:srgbClr val="000000">
                      <a:alpha val="43137"/>
                    </a:srgbClr>
                  </a:outerShdw>
                </a:effectLst>
              </a:rPr>
              <a:t> of the </a:t>
            </a:r>
            <a:r>
              <a:rPr lang="pl-PL" sz="1800" dirty="0" err="1">
                <a:solidFill>
                  <a:schemeClr val="bg1">
                    <a:lumMod val="85000"/>
                    <a:lumOff val="15000"/>
                  </a:schemeClr>
                </a:solidFill>
                <a:effectLst>
                  <a:outerShdw blurRad="38100" dist="38100" dir="2700000" algn="tl">
                    <a:srgbClr val="000000">
                      <a:alpha val="43137"/>
                    </a:srgbClr>
                  </a:outerShdw>
                </a:effectLst>
              </a:rPr>
              <a:t>observation</a:t>
            </a:r>
            <a:r>
              <a:rPr lang="pl-PL" sz="1800" dirty="0">
                <a:solidFill>
                  <a:schemeClr val="bg1">
                    <a:lumMod val="85000"/>
                    <a:lumOff val="15000"/>
                  </a:schemeClr>
                </a:solidFill>
                <a:effectLst>
                  <a:outerShdw blurRad="38100" dist="38100" dir="2700000" algn="tl">
                    <a:srgbClr val="000000">
                      <a:alpha val="43137"/>
                    </a:srgbClr>
                  </a:outerShdw>
                </a:effectLst>
              </a:rPr>
              <a:t> </a:t>
            </a:r>
            <a:r>
              <a:rPr lang="pl-PL" sz="1800" dirty="0" err="1">
                <a:solidFill>
                  <a:schemeClr val="bg1">
                    <a:lumMod val="85000"/>
                    <a:lumOff val="15000"/>
                  </a:schemeClr>
                </a:solidFill>
                <a:effectLst>
                  <a:outerShdw blurRad="38100" dist="38100" dir="2700000" algn="tl">
                    <a:srgbClr val="000000">
                      <a:alpha val="43137"/>
                    </a:srgbClr>
                  </a:outerShdw>
                </a:effectLst>
              </a:rPr>
              <a:t>grids</a:t>
            </a:r>
            <a:r>
              <a:rPr lang="pl-PL" sz="1800" dirty="0">
                <a:solidFill>
                  <a:schemeClr val="bg1">
                    <a:lumMod val="85000"/>
                    <a:lumOff val="15000"/>
                  </a:schemeClr>
                </a:solidFill>
                <a:effectLst>
                  <a:outerShdw blurRad="38100" dist="38100" dir="2700000" algn="tl">
                    <a:srgbClr val="000000">
                      <a:alpha val="43137"/>
                    </a:srgbClr>
                  </a:outerShdw>
                </a:effectLst>
              </a:rPr>
              <a:t> (How? </a:t>
            </a:r>
            <a:r>
              <a:rPr lang="pl-PL" sz="1800" dirty="0" err="1">
                <a:solidFill>
                  <a:schemeClr val="bg1">
                    <a:lumMod val="85000"/>
                    <a:lumOff val="15000"/>
                  </a:schemeClr>
                </a:solidFill>
                <a:effectLst>
                  <a:outerShdw blurRad="38100" dist="38100" dir="2700000" algn="tl">
                    <a:srgbClr val="000000">
                      <a:alpha val="43137"/>
                    </a:srgbClr>
                  </a:outerShdw>
                </a:effectLst>
              </a:rPr>
              <a:t>Paradox</a:t>
            </a:r>
            <a:r>
              <a:rPr lang="pl-PL" sz="1800" dirty="0">
                <a:solidFill>
                  <a:schemeClr val="bg1">
                    <a:lumMod val="85000"/>
                    <a:lumOff val="15000"/>
                  </a:schemeClr>
                </a:solidFill>
                <a:effectLst>
                  <a:outerShdw blurRad="38100" dist="38100" dir="2700000" algn="tl">
                    <a:srgbClr val="000000">
                      <a:alpha val="43137"/>
                    </a:srgbClr>
                  </a:outerShdw>
                </a:effectLst>
              </a:rPr>
              <a:t>: g</a:t>
            </a:r>
            <a:r>
              <a:rPr lang="en-US" sz="1800" dirty="0" err="1">
                <a:solidFill>
                  <a:schemeClr val="bg1">
                    <a:lumMod val="85000"/>
                    <a:lumOff val="15000"/>
                  </a:schemeClr>
                </a:solidFill>
                <a:effectLst>
                  <a:outerShdw blurRad="38100" dist="38100" dir="2700000" algn="tl">
                    <a:srgbClr val="000000">
                      <a:alpha val="43137"/>
                    </a:srgbClr>
                  </a:outerShdw>
                </a:effectLst>
              </a:rPr>
              <a:t>enerality</a:t>
            </a:r>
            <a:r>
              <a:rPr lang="en-US" sz="1800" dirty="0">
                <a:solidFill>
                  <a:schemeClr val="bg1">
                    <a:lumMod val="85000"/>
                    <a:lumOff val="15000"/>
                  </a:schemeClr>
                </a:solidFill>
                <a:effectLst>
                  <a:outerShdw blurRad="38100" dist="38100" dir="2700000" algn="tl">
                    <a:srgbClr val="000000">
                      <a:alpha val="43137"/>
                    </a:srgbClr>
                  </a:outerShdw>
                </a:effectLst>
              </a:rPr>
              <a:t> and simplicity </a:t>
            </a:r>
            <a:r>
              <a:rPr lang="en-US" sz="1800" dirty="0" err="1">
                <a:solidFill>
                  <a:schemeClr val="bg1">
                    <a:lumMod val="85000"/>
                    <a:lumOff val="15000"/>
                  </a:schemeClr>
                </a:solidFill>
                <a:effectLst>
                  <a:outerShdw blurRad="38100" dist="38100" dir="2700000" algn="tl">
                    <a:srgbClr val="000000">
                      <a:alpha val="43137"/>
                    </a:srgbClr>
                  </a:outerShdw>
                </a:effectLst>
              </a:rPr>
              <a:t>vers</a:t>
            </a:r>
            <a:r>
              <a:rPr lang="pl-PL" sz="1800" dirty="0">
                <a:solidFill>
                  <a:schemeClr val="bg1">
                    <a:lumMod val="85000"/>
                    <a:lumOff val="15000"/>
                  </a:schemeClr>
                </a:solidFill>
                <a:effectLst>
                  <a:outerShdw blurRad="38100" dist="38100" dir="2700000" algn="tl">
                    <a:srgbClr val="000000">
                      <a:alpha val="43137"/>
                    </a:srgbClr>
                  </a:outerShdw>
                </a:effectLst>
              </a:rPr>
              <a:t>u</a:t>
            </a:r>
            <a:r>
              <a:rPr lang="en-US" sz="1800" dirty="0">
                <a:solidFill>
                  <a:schemeClr val="bg1">
                    <a:lumMod val="85000"/>
                    <a:lumOff val="15000"/>
                  </a:schemeClr>
                </a:solidFill>
                <a:effectLst>
                  <a:outerShdw blurRad="38100" dist="38100" dir="2700000" algn="tl">
                    <a:srgbClr val="000000">
                      <a:alpha val="43137"/>
                    </a:srgbClr>
                  </a:outerShdw>
                </a:effectLst>
              </a:rPr>
              <a:t>s precision and </a:t>
            </a:r>
            <a:r>
              <a:rPr lang="en-US" sz="1800" dirty="0" err="1">
                <a:solidFill>
                  <a:schemeClr val="bg1">
                    <a:lumMod val="85000"/>
                    <a:lumOff val="15000"/>
                  </a:schemeClr>
                </a:solidFill>
                <a:effectLst>
                  <a:outerShdw blurRad="38100" dist="38100" dir="2700000" algn="tl">
                    <a:srgbClr val="000000">
                      <a:alpha val="43137"/>
                    </a:srgbClr>
                  </a:outerShdw>
                </a:effectLst>
              </a:rPr>
              <a:t>individualisation</a:t>
            </a:r>
            <a:r>
              <a:rPr lang="pl-PL" sz="1800" dirty="0">
                <a:solidFill>
                  <a:schemeClr val="bg1">
                    <a:lumMod val="85000"/>
                    <a:lumOff val="15000"/>
                  </a:schemeClr>
                </a:solidFill>
                <a:effectLst>
                  <a:outerShdw blurRad="38100" dist="38100" dir="2700000" algn="tl">
                    <a:srgbClr val="000000">
                      <a:alpha val="43137"/>
                    </a:srgbClr>
                  </a:outerShdw>
                </a:effectLst>
              </a:rPr>
              <a:t>)</a:t>
            </a:r>
            <a:endParaRPr lang="en-US" sz="1800" dirty="0">
              <a:solidFill>
                <a:schemeClr val="bg1">
                  <a:lumMod val="85000"/>
                  <a:lumOff val="15000"/>
                </a:schemeClr>
              </a:solidFill>
              <a:effectLst>
                <a:outerShdw blurRad="38100" dist="38100" dir="2700000" algn="tl">
                  <a:srgbClr val="000000">
                    <a:alpha val="43137"/>
                  </a:srgbClr>
                </a:outerShdw>
              </a:effectLst>
            </a:endParaRP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4" descr="Pologne Drapeau Icône PNG transparents - StickPNG">
            <a:extLst>
              <a:ext uri="{FF2B5EF4-FFF2-40B4-BE49-F238E27FC236}">
                <a16:creationId xmlns:a16="http://schemas.microsoft.com/office/drawing/2014/main" id="{CF8E787F-CE6F-4357-0DB8-03F856D1A7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3561" y="4445122"/>
            <a:ext cx="1316561" cy="1316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8920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sz="3200" dirty="0"/>
              <a:t>Experiences with companies: How was the relationship/cooperation in observation phase?</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719197" cy="4392325"/>
          </a:xfrm>
        </p:spPr>
        <p:txBody>
          <a:bodyPr>
            <a:normAutofit fontScale="92500" lnSpcReduction="20000"/>
          </a:bodyPr>
          <a:lstStyle/>
          <a:p>
            <a:pPr marL="742950" lvl="1" indent="-285750">
              <a:lnSpc>
                <a:spcPct val="100000"/>
              </a:lnSpc>
              <a:buFont typeface="Arial" panose="020B0604020202020204" pitchFamily="34" charset="0"/>
              <a:buChar char="•"/>
            </a:pPr>
            <a:endParaRPr lang="en-US" sz="1900" dirty="0">
              <a:solidFill>
                <a:schemeClr val="bg1">
                  <a:lumMod val="85000"/>
                  <a:lumOff val="15000"/>
                </a:schemeClr>
              </a:solidFill>
            </a:endParaRP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PEDMEDE conducted research among its member companies to find the suitable and available renovation site to implement the observation</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Selected companies: NIRIKOS &amp; ERETBO SA</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Renovation site: former Royal Palace of Greece (Tatoi)</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1st observation: August 2022 </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2nd observation: February 2023</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Participants of </a:t>
            </a:r>
            <a:r>
              <a:rPr lang="en-US" sz="1900" dirty="0" err="1">
                <a:solidFill>
                  <a:schemeClr val="bg1">
                    <a:lumMod val="85000"/>
                    <a:lumOff val="15000"/>
                  </a:schemeClr>
                </a:solidFill>
              </a:rPr>
              <a:t>RenovUP</a:t>
            </a:r>
            <a:r>
              <a:rPr lang="en-US" sz="1900" dirty="0">
                <a:solidFill>
                  <a:schemeClr val="bg1">
                    <a:lumMod val="85000"/>
                    <a:lumOff val="15000"/>
                  </a:schemeClr>
                </a:solidFill>
              </a:rPr>
              <a:t> training in Greece are workers of both companies </a:t>
            </a:r>
          </a:p>
          <a:p>
            <a:pPr lvl="1">
              <a:lnSpc>
                <a:spcPct val="100000"/>
              </a:lnSpc>
            </a:pPr>
            <a:endParaRPr lang="en-US" sz="1900" dirty="0">
              <a:solidFill>
                <a:schemeClr val="bg1">
                  <a:lumMod val="85000"/>
                  <a:lumOff val="15000"/>
                </a:schemeClr>
              </a:solidFill>
            </a:endParaRPr>
          </a:p>
          <a:p>
            <a:pPr lvl="1">
              <a:lnSpc>
                <a:spcPct val="100000"/>
              </a:lnSpc>
            </a:pPr>
            <a:r>
              <a:rPr lang="en-US" sz="1900" dirty="0">
                <a:solidFill>
                  <a:schemeClr val="bg1">
                    <a:lumMod val="85000"/>
                    <a:lumOff val="15000"/>
                  </a:schemeClr>
                </a:solidFill>
                <a:highlight>
                  <a:srgbClr val="FFFF00"/>
                </a:highlight>
              </a:rPr>
              <a:t>Benefit for the participating companies: </a:t>
            </a:r>
          </a:p>
          <a:p>
            <a:pPr marL="800100" lvl="1" indent="-342900">
              <a:lnSpc>
                <a:spcPct val="100000"/>
              </a:lnSpc>
              <a:buFont typeface="Arial" panose="020B0604020202020204" pitchFamily="34" charset="0"/>
              <a:buChar char="•"/>
            </a:pPr>
            <a:r>
              <a:rPr lang="en-US" sz="1900" dirty="0">
                <a:solidFill>
                  <a:schemeClr val="bg1">
                    <a:lumMod val="85000"/>
                    <a:lumOff val="15000"/>
                  </a:schemeClr>
                </a:solidFill>
                <a:highlight>
                  <a:srgbClr val="FFFF00"/>
                </a:highlight>
              </a:rPr>
              <a:t>update of the existing workforce in terms of energy saving standards and waste management </a:t>
            </a:r>
          </a:p>
          <a:p>
            <a:pPr marL="742950" lvl="1" indent="-285750">
              <a:lnSpc>
                <a:spcPct val="100000"/>
              </a:lnSpc>
              <a:buFont typeface="Arial" panose="020B0604020202020204" pitchFamily="34" charset="0"/>
              <a:buChar char="•"/>
            </a:pPr>
            <a:endParaRPr lang="en-US" sz="1900" dirty="0">
              <a:solidFill>
                <a:schemeClr val="bg1">
                  <a:lumMod val="85000"/>
                  <a:lumOff val="15000"/>
                </a:schemeClr>
              </a:solidFill>
              <a:highlight>
                <a:srgbClr val="FFFF00"/>
              </a:highlight>
            </a:endParaRPr>
          </a:p>
          <a:p>
            <a:pPr lvl="1">
              <a:lnSpc>
                <a:spcPct val="100000"/>
              </a:lnSpc>
            </a:pPr>
            <a:r>
              <a:rPr lang="en-US" sz="1900" dirty="0">
                <a:solidFill>
                  <a:schemeClr val="bg1">
                    <a:lumMod val="85000"/>
                    <a:lumOff val="15000"/>
                  </a:schemeClr>
                </a:solidFill>
              </a:rPr>
              <a:t>What should be changed or improved?</a:t>
            </a:r>
          </a:p>
          <a:p>
            <a:pPr marL="742950" lvl="1" indent="-285750">
              <a:lnSpc>
                <a:spcPct val="100000"/>
              </a:lnSpc>
              <a:buFont typeface="Arial" panose="020B0604020202020204" pitchFamily="34" charset="0"/>
              <a:buChar char="•"/>
            </a:pPr>
            <a:r>
              <a:rPr lang="en-US" sz="1900" dirty="0">
                <a:solidFill>
                  <a:schemeClr val="bg1">
                    <a:lumMod val="85000"/>
                    <a:lumOff val="15000"/>
                  </a:schemeClr>
                </a:solidFill>
              </a:rPr>
              <a:t>The former Royal Palace of Greece provided the opportunity to observe different renovation site (kitchen galley, toilets, and exterior places) but it could be better to observe not only a historical/cultural buildings. </a:t>
            </a:r>
          </a:p>
          <a:p>
            <a:pPr lvl="1"/>
            <a:endParaRPr lang="en-US" sz="1800" dirty="0">
              <a:solidFill>
                <a:schemeClr val="bg1">
                  <a:lumMod val="85000"/>
                  <a:lumOff val="15000"/>
                </a:schemeClr>
              </a:solidFill>
            </a:endParaRP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1231280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sz="3200" dirty="0"/>
              <a:t>Expériences avec les entreprises : Quelle a été la relation/coopération avec vos contacts ?</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339774" y="2130394"/>
            <a:ext cx="11512452" cy="4270405"/>
          </a:xfrm>
        </p:spPr>
        <p:txBody>
          <a:bodyPr>
            <a:normAutofit fontScale="85000" lnSpcReduction="10000"/>
          </a:bodyPr>
          <a:lstStyle/>
          <a:p>
            <a:pPr>
              <a:spcBef>
                <a:spcPts val="500"/>
              </a:spcBef>
              <a:spcAft>
                <a:spcPts val="500"/>
              </a:spcAft>
            </a:pPr>
            <a:r>
              <a:rPr lang="en-US" sz="1800" i="1" dirty="0">
                <a:solidFill>
                  <a:srgbClr val="7030A0"/>
                </a:solidFill>
              </a:rPr>
              <a:t>Indicate a few key words or short phrases that you will comment on orally during the meeting</a:t>
            </a:r>
            <a:r>
              <a:rPr lang="fr-FR" sz="1800" i="1" dirty="0">
                <a:solidFill>
                  <a:srgbClr val="7030A0"/>
                </a:solidFill>
              </a:rPr>
              <a:t>.</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Companies willing to cooperate and participate</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Their interest in the project: taking account of their needs and the reality of worksites in the training </a:t>
            </a:r>
            <a:r>
              <a:rPr lang="en-US" sz="1900" i="1" dirty="0" err="1">
                <a:solidFill>
                  <a:schemeClr val="bg1"/>
                </a:solidFill>
              </a:rPr>
              <a:t>programme</a:t>
            </a:r>
            <a:endParaRPr lang="en-US" sz="1900" i="1" dirty="0">
              <a:solidFill>
                <a:schemeClr val="bg1"/>
              </a:solidFill>
            </a:endParaRPr>
          </a:p>
          <a:p>
            <a:pPr marL="742950" lvl="1" indent="-285750">
              <a:lnSpc>
                <a:spcPct val="100000"/>
              </a:lnSpc>
              <a:spcAft>
                <a:spcPts val="500"/>
              </a:spcAft>
              <a:buFont typeface="Arial" panose="020B0604020202020204" pitchFamily="34" charset="0"/>
              <a:buChar char="•"/>
            </a:pPr>
            <a:r>
              <a:rPr lang="en-US" sz="1900" i="1" dirty="0">
                <a:solidFill>
                  <a:schemeClr val="bg1"/>
                </a:solidFill>
                <a:highlight>
                  <a:srgbClr val="FFFF00"/>
                </a:highlight>
              </a:rPr>
              <a:t> Their added value: participation in designing the training of their future supervisors</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Mutual enrichment during exchanges: each party (company and </a:t>
            </a:r>
            <a:r>
              <a:rPr lang="en-US" sz="1900" i="1" dirty="0" err="1">
                <a:solidFill>
                  <a:schemeClr val="bg1"/>
                </a:solidFill>
              </a:rPr>
              <a:t>centre</a:t>
            </a:r>
            <a:r>
              <a:rPr lang="en-US" sz="1900" i="1" dirty="0">
                <a:solidFill>
                  <a:schemeClr val="bg1"/>
                </a:solidFill>
              </a:rPr>
              <a:t>) learns from the other to provide better training.</a:t>
            </a:r>
            <a:endParaRPr lang="fr-FR" sz="1900" i="1" dirty="0">
              <a:solidFill>
                <a:schemeClr val="bg1"/>
              </a:solidFill>
            </a:endParaRPr>
          </a:p>
          <a:p>
            <a:pPr>
              <a:lnSpc>
                <a:spcPct val="100000"/>
              </a:lnSpc>
              <a:spcBef>
                <a:spcPts val="500"/>
              </a:spcBef>
              <a:spcAft>
                <a:spcPts val="500"/>
              </a:spcAft>
            </a:pPr>
            <a:r>
              <a:rPr lang="en-US" sz="1800" dirty="0">
                <a:solidFill>
                  <a:schemeClr val="bg1">
                    <a:lumMod val="85000"/>
                    <a:lumOff val="15000"/>
                  </a:schemeClr>
                </a:solidFill>
              </a:rPr>
              <a:t>What should be changed or improved </a:t>
            </a:r>
            <a:r>
              <a:rPr lang="fr-FR" sz="1900" i="1" dirty="0">
                <a:solidFill>
                  <a:schemeClr val="bg1"/>
                </a:solidFill>
              </a:rPr>
              <a:t>?</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Make sure that the company understands the aims of the visits and that the situation observed on the day will be as planned.</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Prepare company observation visits better: observables and questions linked to the sequence objective   </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Separate the "observation" part from the "interview" part during the visit</a:t>
            </a:r>
          </a:p>
          <a:p>
            <a:pPr marL="742950" lvl="1" indent="-285750">
              <a:lnSpc>
                <a:spcPct val="100000"/>
              </a:lnSpc>
              <a:spcAft>
                <a:spcPts val="500"/>
              </a:spcAft>
              <a:buFont typeface="Arial" panose="020B0604020202020204" pitchFamily="34" charset="0"/>
              <a:buChar char="•"/>
            </a:pPr>
            <a:r>
              <a:rPr lang="en-US" sz="1900" i="1" dirty="0">
                <a:solidFill>
                  <a:schemeClr val="bg1"/>
                </a:solidFill>
                <a:highlight>
                  <a:srgbClr val="FFFF00"/>
                </a:highlight>
              </a:rPr>
              <a:t>Distinguish between a visit to observe a work situation and a visit to monitor the learners' learning progress</a:t>
            </a:r>
          </a:p>
          <a:p>
            <a:pPr marL="742950" lvl="1" indent="-285750">
              <a:lnSpc>
                <a:spcPct val="100000"/>
              </a:lnSpc>
              <a:spcAft>
                <a:spcPts val="500"/>
              </a:spcAft>
              <a:buFont typeface="Arial" panose="020B0604020202020204" pitchFamily="34" charset="0"/>
              <a:buChar char="•"/>
            </a:pPr>
            <a:r>
              <a:rPr lang="en-US" sz="1900" i="1" dirty="0">
                <a:solidFill>
                  <a:schemeClr val="bg1"/>
                </a:solidFill>
              </a:rPr>
              <a:t>Plan a feedback session on the experiment with the participating companies</a:t>
            </a:r>
            <a:endParaRPr lang="fr-FR" sz="1900" i="1" dirty="0">
              <a:solidFill>
                <a:schemeClr val="bg1"/>
              </a:solidFill>
            </a:endParaRP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90430" y="839579"/>
            <a:ext cx="2282728" cy="994587"/>
          </a:xfrm>
          <a:prstGeom prst="rect">
            <a:avLst/>
          </a:prstGeom>
          <a:noFill/>
          <a:ln>
            <a:noFill/>
          </a:ln>
        </p:spPr>
      </p:pic>
      <p:pic>
        <p:nvPicPr>
          <p:cNvPr id="5" name="Picture 2" descr="France Drapeau arrondi PNG transparents - StickPNG">
            <a:extLst>
              <a:ext uri="{FF2B5EF4-FFF2-40B4-BE49-F238E27FC236}">
                <a16:creationId xmlns:a16="http://schemas.microsoft.com/office/drawing/2014/main" id="{283AA69E-CA96-B94B-329F-C2F7621F17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81997" y="1935240"/>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555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sz="3200" dirty="0"/>
              <a:t>Experiences with companies : How was the relationship/cooperation in …… ?</a:t>
            </a:r>
            <a:endParaRPr lang="fr-FR" sz="3200"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a:bodyPr>
          <a:lstStyle/>
          <a:p>
            <a:r>
              <a:rPr lang="en-US" sz="1800" i="1" dirty="0">
                <a:solidFill>
                  <a:srgbClr val="7030A0"/>
                </a:solidFill>
              </a:rPr>
              <a:t>Indicate a few key words or short phrases that you will comment on orally during the meeting.</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Initial doubts</a:t>
            </a:r>
          </a:p>
          <a:p>
            <a:pPr marL="742950" lvl="1" indent="-285750">
              <a:buFont typeface="Arial" panose="020B0604020202020204" pitchFamily="34" charset="0"/>
              <a:buChar char="•"/>
            </a:pPr>
            <a:r>
              <a:rPr lang="en-US" sz="1800" dirty="0">
                <a:solidFill>
                  <a:schemeClr val="bg1">
                    <a:lumMod val="85000"/>
                    <a:lumOff val="15000"/>
                  </a:schemeClr>
                </a:solidFill>
              </a:rPr>
              <a:t>Three-way pact (company-training institution-participants) </a:t>
            </a:r>
          </a:p>
          <a:p>
            <a:pPr marL="742950" lvl="1" indent="-285750">
              <a:buFont typeface="Arial" panose="020B0604020202020204" pitchFamily="34" charset="0"/>
              <a:buChar char="•"/>
            </a:pPr>
            <a:r>
              <a:rPr lang="en-US" sz="1800" dirty="0" err="1">
                <a:solidFill>
                  <a:schemeClr val="bg1">
                    <a:lumMod val="85000"/>
                    <a:lumOff val="15000"/>
                  </a:schemeClr>
                </a:solidFill>
              </a:rPr>
              <a:t>Mutal</a:t>
            </a:r>
            <a:r>
              <a:rPr lang="en-US" sz="1800" dirty="0">
                <a:solidFill>
                  <a:schemeClr val="bg1">
                    <a:lumMod val="85000"/>
                    <a:lumOff val="15000"/>
                  </a:schemeClr>
                </a:solidFill>
              </a:rPr>
              <a:t> trust</a:t>
            </a:r>
          </a:p>
          <a:p>
            <a:pPr lvl="1"/>
            <a:endParaRPr lang="en-US" sz="1800" dirty="0">
              <a:solidFill>
                <a:schemeClr val="bg1">
                  <a:lumMod val="85000"/>
                  <a:lumOff val="15000"/>
                </a:schemeClr>
              </a:solidFill>
            </a:endParaRPr>
          </a:p>
          <a:p>
            <a:r>
              <a:rPr lang="en-US" sz="20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800" dirty="0">
                <a:solidFill>
                  <a:schemeClr val="bg1">
                    <a:lumMod val="85000"/>
                    <a:lumOff val="15000"/>
                  </a:schemeClr>
                </a:solidFill>
              </a:rPr>
              <a:t>Communication to all workers</a:t>
            </a:r>
          </a:p>
          <a:p>
            <a:pPr marL="742950" lvl="1" indent="-285750">
              <a:buFont typeface="Arial" panose="020B0604020202020204" pitchFamily="34" charset="0"/>
              <a:buChar char="•"/>
            </a:pPr>
            <a:r>
              <a:rPr lang="en-US" sz="1800" dirty="0">
                <a:solidFill>
                  <a:schemeClr val="bg1">
                    <a:lumMod val="85000"/>
                    <a:lumOff val="15000"/>
                  </a:schemeClr>
                </a:solidFill>
              </a:rPr>
              <a:t>Professional development pathway</a:t>
            </a:r>
            <a:endParaRPr lang="fr-FR" sz="1800" dirty="0">
              <a:solidFill>
                <a:schemeClr val="bg1">
                  <a:lumMod val="85000"/>
                  <a:lumOff val="15000"/>
                </a:schemeClr>
              </a:solidFill>
            </a:endParaRP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16" descr="Image du drapeau de l'Italie - Country flags">
            <a:extLst>
              <a:ext uri="{FF2B5EF4-FFF2-40B4-BE49-F238E27FC236}">
                <a16:creationId xmlns:a16="http://schemas.microsoft.com/office/drawing/2014/main" id="{5128547C-2DBC-1DEA-638C-8DB43D8A77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7606" y="4688801"/>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559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a:xfrm>
            <a:off x="288619" y="753228"/>
            <a:ext cx="10005561" cy="1080938"/>
          </a:xfrm>
        </p:spPr>
        <p:txBody>
          <a:bodyPr>
            <a:normAutofit fontScale="90000"/>
          </a:bodyPr>
          <a:lstStyle/>
          <a:p>
            <a:r>
              <a:rPr lang="en-US" dirty="0"/>
              <a:t>Sharing experience of training future site managers and team leaders in FLC Asturias (Spain)</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201706" y="2735513"/>
            <a:ext cx="11681500" cy="3599315"/>
          </a:xfrm>
        </p:spPr>
        <p:txBody>
          <a:bodyPr>
            <a:noAutofit/>
          </a:bodyPr>
          <a:lstStyle/>
          <a:p>
            <a:r>
              <a:rPr lang="en-US" i="1" dirty="0">
                <a:solidFill>
                  <a:srgbClr val="7030A0"/>
                </a:solidFill>
              </a:rPr>
              <a:t>Indicate a few key words or short phrases that you will comment on orally during the meeting.</a:t>
            </a:r>
          </a:p>
          <a:p>
            <a:pPr marL="742950" lvl="1" indent="-285750">
              <a:lnSpc>
                <a:spcPct val="110000"/>
              </a:lnSpc>
              <a:buFont typeface="Arial" panose="020B0604020202020204" pitchFamily="34" charset="0"/>
              <a:buChar char="•"/>
            </a:pPr>
            <a:r>
              <a:rPr lang="en-GB" sz="1600" dirty="0">
                <a:solidFill>
                  <a:schemeClr val="bg1">
                    <a:lumMod val="85000"/>
                    <a:lumOff val="15000"/>
                  </a:schemeClr>
                </a:solidFill>
              </a:rPr>
              <a:t>60 hours, addressing 4 RENOVUP components (1 related with Block 1. Preparation site, 20 h; 1 with Block 2. Managing communication, 10 hours; and 2 concerning Block 3. Managing technical aspects (20 h OHS &amp; 10 h WM).</a:t>
            </a:r>
          </a:p>
          <a:p>
            <a:pPr marL="742950" lvl="1" indent="-285750">
              <a:lnSpc>
                <a:spcPct val="110000"/>
              </a:lnSpc>
              <a:buFont typeface="Arial" panose="020B0604020202020204" pitchFamily="34" charset="0"/>
              <a:buChar char="•"/>
            </a:pPr>
            <a:r>
              <a:rPr lang="en-GB" sz="1600" dirty="0">
                <a:solidFill>
                  <a:schemeClr val="bg1">
                    <a:lumMod val="85000"/>
                    <a:lumOff val="15000"/>
                  </a:schemeClr>
                </a:solidFill>
              </a:rPr>
              <a:t>Period: first quarter of 2023   Participants: 14 </a:t>
            </a:r>
            <a:r>
              <a:rPr lang="es-ES" sz="1600" dirty="0" err="1">
                <a:solidFill>
                  <a:schemeClr val="bg1">
                    <a:lumMod val="85000"/>
                    <a:lumOff val="15000"/>
                  </a:schemeClr>
                </a:solidFill>
              </a:rPr>
              <a:t>team</a:t>
            </a:r>
            <a:r>
              <a:rPr lang="es-ES" sz="1600" dirty="0">
                <a:solidFill>
                  <a:schemeClr val="bg1">
                    <a:lumMod val="85000"/>
                    <a:lumOff val="15000"/>
                  </a:schemeClr>
                </a:solidFill>
              </a:rPr>
              <a:t> </a:t>
            </a:r>
            <a:r>
              <a:rPr lang="es-ES" sz="1600" dirty="0" err="1">
                <a:solidFill>
                  <a:schemeClr val="bg1">
                    <a:lumMod val="85000"/>
                    <a:lumOff val="15000"/>
                  </a:schemeClr>
                </a:solidFill>
              </a:rPr>
              <a:t>leaders</a:t>
            </a:r>
            <a:endParaRPr lang="es-ES" sz="1600" dirty="0">
              <a:solidFill>
                <a:schemeClr val="bg1">
                  <a:lumMod val="85000"/>
                  <a:lumOff val="15000"/>
                </a:schemeClr>
              </a:solidFill>
            </a:endParaRPr>
          </a:p>
          <a:p>
            <a:pPr marL="742950" lvl="1" indent="-285750">
              <a:lnSpc>
                <a:spcPct val="110000"/>
              </a:lnSpc>
              <a:buFont typeface="Arial" panose="020B0604020202020204" pitchFamily="34" charset="0"/>
              <a:buChar char="•"/>
            </a:pPr>
            <a:r>
              <a:rPr lang="en-US" sz="1600" dirty="0">
                <a:solidFill>
                  <a:schemeClr val="bg1">
                    <a:lumMod val="85000"/>
                    <a:lumOff val="15000"/>
                  </a:schemeClr>
                </a:solidFill>
              </a:rPr>
              <a:t>Challenge: the experimentation of trainers (IO3) and that of future site managers and team leaders (IO4) had to take place in practically the same period of time in order to maximize synergies and optimize the use of the results.</a:t>
            </a:r>
          </a:p>
          <a:p>
            <a:pPr marL="742950" lvl="1" indent="-285750">
              <a:lnSpc>
                <a:spcPct val="110000"/>
              </a:lnSpc>
              <a:buFont typeface="Arial" panose="020B0604020202020204" pitchFamily="34" charset="0"/>
              <a:buChar char="•"/>
            </a:pPr>
            <a:r>
              <a:rPr lang="es-ES" sz="1600" dirty="0">
                <a:solidFill>
                  <a:schemeClr val="bg1">
                    <a:lumMod val="85000"/>
                    <a:lumOff val="15000"/>
                  </a:schemeClr>
                </a:solidFill>
              </a:rPr>
              <a:t>C</a:t>
            </a:r>
            <a:r>
              <a:rPr lang="en-US" sz="1600" dirty="0" err="1">
                <a:solidFill>
                  <a:schemeClr val="bg1">
                    <a:lumMod val="85000"/>
                    <a:lumOff val="15000"/>
                  </a:schemeClr>
                </a:solidFill>
              </a:rPr>
              <a:t>ontents</a:t>
            </a:r>
            <a:r>
              <a:rPr lang="en-US" sz="1600" dirty="0">
                <a:solidFill>
                  <a:schemeClr val="bg1">
                    <a:lumMod val="85000"/>
                    <a:lumOff val="15000"/>
                  </a:schemeClr>
                </a:solidFill>
              </a:rPr>
              <a:t> were based on the results of the training proposal obtained in IO3 by trainers (building systems, thermal concepts, technology associated to diagnosis, measurement and control of the renovation works; work organization; OHS in renovation works; and environmental management).</a:t>
            </a:r>
          </a:p>
          <a:p>
            <a:pPr marL="742950" lvl="1" indent="-285750">
              <a:lnSpc>
                <a:spcPct val="110000"/>
              </a:lnSpc>
              <a:buFont typeface="Arial" panose="020B0604020202020204" pitchFamily="34" charset="0"/>
              <a:buChar char="•"/>
            </a:pPr>
            <a:r>
              <a:rPr lang="es-ES" sz="1600" dirty="0">
                <a:solidFill>
                  <a:schemeClr val="bg1">
                    <a:lumMod val="85000"/>
                    <a:lumOff val="15000"/>
                  </a:schemeClr>
                </a:solidFill>
              </a:rPr>
              <a:t>OHS </a:t>
            </a:r>
            <a:r>
              <a:rPr lang="es-ES" sz="1600" dirty="0" err="1">
                <a:solidFill>
                  <a:schemeClr val="bg1">
                    <a:lumMod val="85000"/>
                    <a:lumOff val="15000"/>
                  </a:schemeClr>
                </a:solidFill>
              </a:rPr>
              <a:t>aspects</a:t>
            </a:r>
            <a:r>
              <a:rPr lang="es-ES" sz="1600" dirty="0">
                <a:solidFill>
                  <a:schemeClr val="bg1">
                    <a:lumMod val="85000"/>
                    <a:lumOff val="15000"/>
                  </a:schemeClr>
                </a:solidFill>
              </a:rPr>
              <a:t> and </a:t>
            </a:r>
            <a:r>
              <a:rPr lang="es-ES" sz="1600" dirty="0" err="1">
                <a:solidFill>
                  <a:schemeClr val="bg1">
                    <a:lumMod val="85000"/>
                    <a:lumOff val="15000"/>
                  </a:schemeClr>
                </a:solidFill>
              </a:rPr>
              <a:t>the</a:t>
            </a:r>
            <a:r>
              <a:rPr lang="es-ES" sz="1600" dirty="0">
                <a:solidFill>
                  <a:schemeClr val="bg1">
                    <a:lumMod val="85000"/>
                    <a:lumOff val="15000"/>
                  </a:schemeClr>
                </a:solidFill>
              </a:rPr>
              <a:t> use of </a:t>
            </a:r>
            <a:r>
              <a:rPr lang="es-ES" sz="1600" dirty="0" err="1">
                <a:solidFill>
                  <a:schemeClr val="bg1">
                    <a:lumMod val="85000"/>
                    <a:lumOff val="15000"/>
                  </a:schemeClr>
                </a:solidFill>
              </a:rPr>
              <a:t>appropiate</a:t>
            </a:r>
            <a:r>
              <a:rPr lang="es-ES" sz="1600" dirty="0">
                <a:solidFill>
                  <a:schemeClr val="bg1">
                    <a:lumMod val="85000"/>
                    <a:lumOff val="15000"/>
                  </a:schemeClr>
                </a:solidFill>
              </a:rPr>
              <a:t> </a:t>
            </a:r>
            <a:r>
              <a:rPr lang="es-ES" sz="1600" dirty="0" err="1">
                <a:solidFill>
                  <a:schemeClr val="bg1">
                    <a:lumMod val="85000"/>
                    <a:lumOff val="15000"/>
                  </a:schemeClr>
                </a:solidFill>
              </a:rPr>
              <a:t>technology</a:t>
            </a:r>
            <a:r>
              <a:rPr lang="es-ES" sz="1600" dirty="0">
                <a:solidFill>
                  <a:schemeClr val="bg1">
                    <a:lumMod val="85000"/>
                    <a:lumOff val="15000"/>
                  </a:schemeClr>
                </a:solidFill>
              </a:rPr>
              <a:t>, </a:t>
            </a:r>
            <a:r>
              <a:rPr lang="es-ES" sz="1600" dirty="0" err="1">
                <a:solidFill>
                  <a:schemeClr val="bg1">
                    <a:lumMod val="85000"/>
                    <a:lumOff val="15000"/>
                  </a:schemeClr>
                </a:solidFill>
              </a:rPr>
              <a:t>such</a:t>
            </a:r>
            <a:r>
              <a:rPr lang="es-ES" sz="1600" dirty="0">
                <a:solidFill>
                  <a:schemeClr val="bg1">
                    <a:lumMod val="85000"/>
                    <a:lumOff val="15000"/>
                  </a:schemeClr>
                </a:solidFill>
              </a:rPr>
              <a:t> as </a:t>
            </a:r>
            <a:r>
              <a:rPr lang="es-ES" sz="1600" b="1" dirty="0" err="1">
                <a:solidFill>
                  <a:schemeClr val="bg1">
                    <a:lumMod val="85000"/>
                    <a:lumOff val="15000"/>
                  </a:schemeClr>
                </a:solidFill>
              </a:rPr>
              <a:t>themographic</a:t>
            </a:r>
            <a:r>
              <a:rPr lang="es-ES" sz="1600" b="1" dirty="0">
                <a:solidFill>
                  <a:schemeClr val="bg1">
                    <a:lumMod val="85000"/>
                    <a:lumOff val="15000"/>
                  </a:schemeClr>
                </a:solidFill>
              </a:rPr>
              <a:t> cameras </a:t>
            </a:r>
            <a:r>
              <a:rPr lang="en-US" sz="1600" dirty="0">
                <a:solidFill>
                  <a:schemeClr val="bg1">
                    <a:lumMod val="85000"/>
                    <a:lumOff val="15000"/>
                  </a:schemeClr>
                </a:solidFill>
              </a:rPr>
              <a:t>to detect energy efficiency losses, </a:t>
            </a:r>
            <a:r>
              <a:rPr lang="en-US" sz="1600" b="1" dirty="0">
                <a:solidFill>
                  <a:schemeClr val="bg1">
                    <a:lumMod val="85000"/>
                    <a:lumOff val="15000"/>
                  </a:schemeClr>
                </a:solidFill>
              </a:rPr>
              <a:t>sound level meters </a:t>
            </a:r>
            <a:r>
              <a:rPr lang="en-US" sz="1600" dirty="0">
                <a:solidFill>
                  <a:schemeClr val="bg1">
                    <a:lumMod val="85000"/>
                    <a:lumOff val="15000"/>
                  </a:schemeClr>
                </a:solidFill>
              </a:rPr>
              <a:t>to check the sound insulation and </a:t>
            </a:r>
            <a:r>
              <a:rPr lang="en-US" sz="1600" b="1" dirty="0">
                <a:solidFill>
                  <a:schemeClr val="bg1">
                    <a:lumMod val="85000"/>
                    <a:lumOff val="15000"/>
                  </a:schemeClr>
                </a:solidFill>
              </a:rPr>
              <a:t>laser levels</a:t>
            </a:r>
            <a:r>
              <a:rPr lang="en-US" sz="1600" dirty="0">
                <a:solidFill>
                  <a:schemeClr val="bg1">
                    <a:lumMod val="85000"/>
                    <a:lumOff val="15000"/>
                  </a:schemeClr>
                </a:solidFill>
              </a:rPr>
              <a:t>, to check the flatness of the partitions  were the aspects most highly appreciated by the participants.</a:t>
            </a:r>
          </a:p>
          <a:p>
            <a:r>
              <a:rPr lang="en-US"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600" dirty="0">
                <a:solidFill>
                  <a:schemeClr val="bg1">
                    <a:lumMod val="85000"/>
                    <a:lumOff val="15000"/>
                  </a:schemeClr>
                </a:solidFill>
                <a:highlight>
                  <a:srgbClr val="FFFF00"/>
                </a:highlight>
              </a:rPr>
              <a:t>The dual nature of vocational training was recently introduced in Spain last year and is still in the process of being implemented (Organic Law 3/2022 of 31 March of 31 March on the </a:t>
            </a:r>
            <a:r>
              <a:rPr lang="en-US" sz="1600" dirty="0" err="1">
                <a:solidFill>
                  <a:schemeClr val="bg1">
                    <a:lumMod val="85000"/>
                    <a:lumOff val="15000"/>
                  </a:schemeClr>
                </a:solidFill>
                <a:highlight>
                  <a:srgbClr val="FFFF00"/>
                </a:highlight>
              </a:rPr>
              <a:t>organisation</a:t>
            </a:r>
            <a:r>
              <a:rPr lang="en-US" sz="1600" dirty="0">
                <a:solidFill>
                  <a:schemeClr val="bg1">
                    <a:lumMod val="85000"/>
                    <a:lumOff val="15000"/>
                  </a:schemeClr>
                </a:solidFill>
                <a:highlight>
                  <a:srgbClr val="FFFF00"/>
                </a:highlight>
              </a:rPr>
              <a:t> and integration of VET). In the near future, the results of RENOVUP will be very useful for the implementation of work-based dual training.</a:t>
            </a:r>
          </a:p>
          <a:p>
            <a:pPr lvl="1"/>
            <a:endParaRPr lang="en-US" sz="1600" dirty="0">
              <a:solidFill>
                <a:schemeClr val="bg1">
                  <a:lumMod val="85000"/>
                  <a:lumOff val="15000"/>
                </a:schemeClr>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0186" y="796403"/>
            <a:ext cx="2282728" cy="994587"/>
          </a:xfrm>
          <a:prstGeom prst="rect">
            <a:avLst/>
          </a:prstGeom>
          <a:noFill/>
          <a:ln>
            <a:noFill/>
          </a:ln>
        </p:spPr>
      </p:pic>
      <p:pic>
        <p:nvPicPr>
          <p:cNvPr id="3" name="Picture 14" descr="Image drapeau d'Espagne - Country flags">
            <a:extLst>
              <a:ext uri="{FF2B5EF4-FFF2-40B4-BE49-F238E27FC236}">
                <a16:creationId xmlns:a16="http://schemas.microsoft.com/office/drawing/2014/main" id="{DBA3BFC0-BDE5-75C5-83E4-BE086BE71E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0233" y="1548251"/>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196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sz="3200" dirty="0"/>
              <a:t>Expériences avec les entreprises : Quelle a été la relation/coopération avec vos contacts ?</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a:bodyPr>
          <a:lstStyle/>
          <a:p>
            <a:r>
              <a:rPr lang="en-US" sz="1800" i="1" dirty="0">
                <a:solidFill>
                  <a:srgbClr val="7030A0"/>
                </a:solidFill>
              </a:rPr>
              <a:t>Indicate a few key words or short phrases that you will comment on orally during the meeting</a:t>
            </a:r>
            <a:r>
              <a:rPr lang="fr-FR" sz="1800" i="1" dirty="0">
                <a:solidFill>
                  <a:srgbClr val="7030A0"/>
                </a:solidFill>
              </a:rPr>
              <a:t>.</a:t>
            </a:r>
          </a:p>
          <a:p>
            <a:pPr marL="742950" lvl="1" indent="-285750">
              <a:buFont typeface="Arial" panose="020B0604020202020204" pitchFamily="34" charset="0"/>
              <a:buChar char="•"/>
            </a:pPr>
            <a:r>
              <a:rPr lang="en-US" sz="1600" i="1" dirty="0">
                <a:solidFill>
                  <a:schemeClr val="bg1"/>
                </a:solidFill>
              </a:rPr>
              <a:t>Easy to contact</a:t>
            </a:r>
          </a:p>
          <a:p>
            <a:pPr marL="742950" lvl="1" indent="-285750">
              <a:buFont typeface="Arial" panose="020B0604020202020204" pitchFamily="34" charset="0"/>
              <a:buChar char="•"/>
            </a:pPr>
            <a:r>
              <a:rPr lang="en-US" sz="1600" i="1" dirty="0">
                <a:solidFill>
                  <a:schemeClr val="bg1"/>
                </a:solidFill>
              </a:rPr>
              <a:t>Availability of the team leaders observed</a:t>
            </a:r>
          </a:p>
          <a:p>
            <a:pPr marL="742950" lvl="1" indent="-285750">
              <a:buFont typeface="Arial" panose="020B0604020202020204" pitchFamily="34" charset="0"/>
              <a:buChar char="•"/>
            </a:pPr>
            <a:r>
              <a:rPr lang="en-US" sz="1600" i="1" dirty="0">
                <a:solidFill>
                  <a:schemeClr val="bg1"/>
                </a:solidFill>
                <a:highlight>
                  <a:srgbClr val="FFFF00"/>
                </a:highlight>
              </a:rPr>
              <a:t>The choice of site is crucial and must depend on the objectives of the sequence defined.</a:t>
            </a:r>
          </a:p>
          <a:p>
            <a:pPr marL="742950" lvl="1" indent="-285750">
              <a:buFont typeface="Arial" panose="020B0604020202020204" pitchFamily="34" charset="0"/>
              <a:buChar char="•"/>
            </a:pPr>
            <a:r>
              <a:rPr lang="en-US" sz="1600" i="1" dirty="0">
                <a:solidFill>
                  <a:schemeClr val="bg1"/>
                </a:solidFill>
              </a:rPr>
              <a:t>And time management for the trainer ....</a:t>
            </a:r>
          </a:p>
          <a:p>
            <a:pPr lvl="1"/>
            <a:endParaRPr lang="fr-FR" sz="1600" i="1" dirty="0">
              <a:solidFill>
                <a:schemeClr val="bg1"/>
              </a:solidFill>
            </a:endParaRPr>
          </a:p>
          <a:p>
            <a:r>
              <a:rPr lang="en-US" sz="1800" dirty="0">
                <a:solidFill>
                  <a:schemeClr val="bg1">
                    <a:lumMod val="85000"/>
                    <a:lumOff val="15000"/>
                  </a:schemeClr>
                </a:solidFill>
              </a:rPr>
              <a:t>What should be changed or improved ?</a:t>
            </a:r>
          </a:p>
          <a:p>
            <a:pPr marL="742950" lvl="1" indent="-285750">
              <a:buFont typeface="Arial" panose="020B0604020202020204" pitchFamily="34" charset="0"/>
              <a:buChar char="•"/>
            </a:pPr>
            <a:r>
              <a:rPr lang="en-US" sz="1600" i="1" dirty="0">
                <a:solidFill>
                  <a:schemeClr val="bg1"/>
                </a:solidFill>
              </a:rPr>
              <a:t>Lack of feedback from contributors</a:t>
            </a:r>
            <a:endParaRPr lang="fr-FR" sz="1600" i="1" dirty="0">
              <a:solidFill>
                <a:schemeClr val="bg1"/>
              </a:solidFill>
            </a:endParaRPr>
          </a:p>
        </p:txBody>
      </p:sp>
      <p:pic>
        <p:nvPicPr>
          <p:cNvPr id="3" name="Image 2" descr="Une image contenant texte, clipart&#10;&#10;Description générée automatiquement">
            <a:extLst>
              <a:ext uri="{FF2B5EF4-FFF2-40B4-BE49-F238E27FC236}">
                <a16:creationId xmlns:a16="http://schemas.microsoft.com/office/drawing/2014/main" id="{9857F1C4-CFE1-6F48-989E-AE6CB182BFC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2" descr="France Drapeau arrondi PNG transparents - StickPNG">
            <a:extLst>
              <a:ext uri="{FF2B5EF4-FFF2-40B4-BE49-F238E27FC236}">
                <a16:creationId xmlns:a16="http://schemas.microsoft.com/office/drawing/2014/main" id="{F5D4C788-EC73-A1BF-D8DE-DBBD68AA16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6363" y="4590438"/>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178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403DA-E5ED-CE50-4274-95F6765AC833}"/>
              </a:ext>
            </a:extLst>
          </p:cNvPr>
          <p:cNvSpPr>
            <a:spLocks noGrp="1"/>
          </p:cNvSpPr>
          <p:nvPr>
            <p:ph type="title"/>
          </p:nvPr>
        </p:nvSpPr>
        <p:spPr/>
        <p:txBody>
          <a:bodyPr/>
          <a:lstStyle/>
          <a:p>
            <a:r>
              <a:rPr lang="fr-FR" dirty="0"/>
              <a:t>The future of the </a:t>
            </a:r>
            <a:r>
              <a:rPr lang="fr-FR" dirty="0" err="1"/>
              <a:t>project</a:t>
            </a:r>
            <a:r>
              <a:rPr lang="fr-FR" dirty="0"/>
              <a:t>…</a:t>
            </a:r>
          </a:p>
        </p:txBody>
      </p:sp>
      <p:sp>
        <p:nvSpPr>
          <p:cNvPr id="3" name="Espace réservé du texte 2">
            <a:extLst>
              <a:ext uri="{FF2B5EF4-FFF2-40B4-BE49-F238E27FC236}">
                <a16:creationId xmlns:a16="http://schemas.microsoft.com/office/drawing/2014/main" id="{9DEF940D-E261-0176-702E-22A16FA6FC09}"/>
              </a:ext>
            </a:extLst>
          </p:cNvPr>
          <p:cNvSpPr>
            <a:spLocks noGrp="1"/>
          </p:cNvSpPr>
          <p:nvPr>
            <p:ph type="body" sz="half" idx="2"/>
          </p:nvPr>
        </p:nvSpPr>
        <p:spPr/>
        <p:txBody>
          <a:bodyPr/>
          <a:lstStyle/>
          <a:p>
            <a:endParaRPr lang="fr-FR"/>
          </a:p>
        </p:txBody>
      </p:sp>
      <p:pic>
        <p:nvPicPr>
          <p:cNvPr id="4" name="Image 3" descr="Une image contenant texte, clipart&#10;&#10;Description générée automatiquement">
            <a:extLst>
              <a:ext uri="{FF2B5EF4-FFF2-40B4-BE49-F238E27FC236}">
                <a16:creationId xmlns:a16="http://schemas.microsoft.com/office/drawing/2014/main" id="{E2362BA5-EC99-4BE1-1C8E-1F7391804A3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4917" y="796403"/>
            <a:ext cx="5348289" cy="2330255"/>
          </a:xfrm>
          <a:prstGeom prst="rect">
            <a:avLst/>
          </a:prstGeom>
          <a:noFill/>
          <a:ln>
            <a:noFill/>
          </a:ln>
        </p:spPr>
      </p:pic>
    </p:spTree>
    <p:extLst>
      <p:ext uri="{BB962C8B-B14F-4D97-AF65-F5344CB8AC3E}">
        <p14:creationId xmlns:p14="http://schemas.microsoft.com/office/powerpoint/2010/main" val="2055273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texte, clipart&#10;&#10;Description générée automatiquement">
            <a:extLst>
              <a:ext uri="{FF2B5EF4-FFF2-40B4-BE49-F238E27FC236}">
                <a16:creationId xmlns:a16="http://schemas.microsoft.com/office/drawing/2014/main" id="{7FB7F698-3F49-4235-20EF-4D0900BE544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
        <p:nvSpPr>
          <p:cNvPr id="4" name="ZoneTexte 3">
            <a:extLst>
              <a:ext uri="{FF2B5EF4-FFF2-40B4-BE49-F238E27FC236}">
                <a16:creationId xmlns:a16="http://schemas.microsoft.com/office/drawing/2014/main" id="{1021F14B-AC91-D0DC-DAD0-E9FC50E28E7D}"/>
              </a:ext>
            </a:extLst>
          </p:cNvPr>
          <p:cNvSpPr txBox="1"/>
          <p:nvPr/>
        </p:nvSpPr>
        <p:spPr>
          <a:xfrm>
            <a:off x="560438" y="1917292"/>
            <a:ext cx="9674942" cy="2308324"/>
          </a:xfrm>
          <a:prstGeom prst="rect">
            <a:avLst/>
          </a:prstGeom>
          <a:noFill/>
        </p:spPr>
        <p:txBody>
          <a:bodyPr wrap="square">
            <a:spAutoFit/>
          </a:bodyPr>
          <a:lstStyle/>
          <a:p>
            <a:pPr marL="342900" lvl="0" indent="-342900">
              <a:buFont typeface="Symbol" panose="05050102010706020507" pitchFamily="18" charset="2"/>
              <a:buChar char=""/>
            </a:pPr>
            <a:r>
              <a:rPr lang="en-GB" sz="3600" dirty="0">
                <a:solidFill>
                  <a:schemeClr val="tx2">
                    <a:lumMod val="10000"/>
                  </a:schemeClr>
                </a:solidFill>
                <a:effectLst/>
                <a:latin typeface="Calibri" panose="020F0502020204030204" pitchFamily="34" charset="0"/>
                <a:ea typeface="Times New Roman" panose="02020603050405020304" pitchFamily="18" charset="0"/>
                <a:cs typeface="Calibri" panose="020F0502020204030204" pitchFamily="34" charset="0"/>
              </a:rPr>
              <a:t>What can be deported to each country and how?</a:t>
            </a:r>
            <a:endParaRPr lang="fr-FR" sz="3600" dirty="0">
              <a:solidFill>
                <a:schemeClr val="tx2">
                  <a:lumMod val="1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Symbol" panose="05050102010706020507" pitchFamily="18" charset="2"/>
              <a:buChar char=""/>
            </a:pPr>
            <a:r>
              <a:rPr lang="en-GB" sz="3600" dirty="0">
                <a:solidFill>
                  <a:schemeClr val="tx2">
                    <a:lumMod val="10000"/>
                  </a:schemeClr>
                </a:solidFill>
                <a:effectLst/>
                <a:latin typeface="Calibri" panose="020F0502020204030204" pitchFamily="34" charset="0"/>
                <a:ea typeface="Times New Roman" panose="02020603050405020304" pitchFamily="18" charset="0"/>
                <a:cs typeface="Calibri" panose="020F0502020204030204" pitchFamily="34" charset="0"/>
              </a:rPr>
              <a:t>What challenges did the project fail to address?</a:t>
            </a:r>
            <a:endParaRPr lang="fr-FR" sz="3600" dirty="0">
              <a:solidFill>
                <a:schemeClr val="tx2">
                  <a:lumMod val="1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Symbol" panose="05050102010706020507" pitchFamily="18" charset="2"/>
              <a:buChar char=""/>
            </a:pPr>
            <a:r>
              <a:rPr lang="en-GB" sz="3600" dirty="0">
                <a:solidFill>
                  <a:schemeClr val="tx2">
                    <a:lumMod val="10000"/>
                  </a:schemeClr>
                </a:solidFill>
                <a:effectLst/>
                <a:latin typeface="Calibri" panose="020F0502020204030204" pitchFamily="34" charset="0"/>
                <a:ea typeface="Calibri" panose="020F0502020204030204" pitchFamily="34" charset="0"/>
              </a:rPr>
              <a:t>Ideas for extending the European partnership initiated with </a:t>
            </a:r>
            <a:r>
              <a:rPr lang="en-GB" sz="3600" dirty="0" err="1">
                <a:solidFill>
                  <a:schemeClr val="tx2">
                    <a:lumMod val="10000"/>
                  </a:schemeClr>
                </a:solidFill>
                <a:effectLst/>
                <a:latin typeface="Calibri" panose="020F0502020204030204" pitchFamily="34" charset="0"/>
                <a:ea typeface="Calibri" panose="020F0502020204030204" pitchFamily="34" charset="0"/>
              </a:rPr>
              <a:t>RenovUp</a:t>
            </a:r>
            <a:r>
              <a:rPr lang="en-GB" sz="3600" dirty="0">
                <a:solidFill>
                  <a:schemeClr val="tx2">
                    <a:lumMod val="10000"/>
                  </a:schemeClr>
                </a:solidFill>
                <a:effectLst/>
                <a:latin typeface="Calibri" panose="020F0502020204030204" pitchFamily="34" charset="0"/>
                <a:ea typeface="Calibri" panose="020F0502020204030204" pitchFamily="34" charset="0"/>
              </a:rPr>
              <a:t>.</a:t>
            </a:r>
            <a:endParaRPr lang="fr-FR" sz="3600" dirty="0">
              <a:solidFill>
                <a:schemeClr val="tx2">
                  <a:lumMod val="10000"/>
                </a:schemeClr>
              </a:solidFill>
            </a:endParaRPr>
          </a:p>
        </p:txBody>
      </p:sp>
    </p:spTree>
    <p:extLst>
      <p:ext uri="{BB962C8B-B14F-4D97-AF65-F5344CB8AC3E}">
        <p14:creationId xmlns:p14="http://schemas.microsoft.com/office/powerpoint/2010/main" val="331448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dirty="0"/>
              <a:t>Sharing experience of training site managers and team leaders in Greece </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284480" y="2336800"/>
            <a:ext cx="12293600" cy="4602480"/>
          </a:xfrm>
        </p:spPr>
        <p:txBody>
          <a:bodyPr>
            <a:normAutofit lnSpcReduction="10000"/>
          </a:bodyPr>
          <a:lstStyle/>
          <a:p>
            <a:pPr marL="742950" lvl="1" indent="-285750">
              <a:buFont typeface="Arial" panose="020B0604020202020204" pitchFamily="34" charset="0"/>
              <a:buChar char="•"/>
            </a:pPr>
            <a:r>
              <a:rPr lang="en-US" sz="1800" dirty="0">
                <a:solidFill>
                  <a:schemeClr val="bg1">
                    <a:lumMod val="85000"/>
                    <a:lumOff val="15000"/>
                  </a:schemeClr>
                </a:solidFill>
              </a:rPr>
              <a:t>The conduction of the </a:t>
            </a:r>
            <a:r>
              <a:rPr lang="en-US" sz="1800" dirty="0" err="1">
                <a:solidFill>
                  <a:schemeClr val="bg1">
                    <a:lumMod val="85000"/>
                    <a:lumOff val="15000"/>
                  </a:schemeClr>
                </a:solidFill>
              </a:rPr>
              <a:t>RenovUP</a:t>
            </a:r>
            <a:r>
              <a:rPr lang="en-US" sz="1800" dirty="0">
                <a:solidFill>
                  <a:schemeClr val="bg1">
                    <a:lumMod val="85000"/>
                    <a:lumOff val="15000"/>
                  </a:schemeClr>
                </a:solidFill>
              </a:rPr>
              <a:t> experimental actions was a challenging mission for PEDMEDE due to the lack of training staff and relative premises/ tools. </a:t>
            </a:r>
          </a:p>
          <a:p>
            <a:pPr marL="742950" lvl="1" indent="-285750">
              <a:buFont typeface="Arial" panose="020B0604020202020204" pitchFamily="34" charset="0"/>
              <a:buChar char="•"/>
            </a:pPr>
            <a:r>
              <a:rPr lang="en-US" sz="1800" dirty="0">
                <a:solidFill>
                  <a:schemeClr val="bg1">
                    <a:lumMod val="85000"/>
                    <a:lumOff val="15000"/>
                  </a:schemeClr>
                </a:solidFill>
              </a:rPr>
              <a:t>Based on the close and continuous collaboration with </a:t>
            </a:r>
            <a:r>
              <a:rPr lang="en-US" sz="1800" dirty="0" err="1">
                <a:solidFill>
                  <a:schemeClr val="bg1">
                    <a:lumMod val="85000"/>
                    <a:lumOff val="15000"/>
                  </a:schemeClr>
                </a:solidFill>
              </a:rPr>
              <a:t>Techniki</a:t>
            </a:r>
            <a:r>
              <a:rPr lang="en-US" sz="1800" dirty="0">
                <a:solidFill>
                  <a:schemeClr val="bg1">
                    <a:lumMod val="85000"/>
                    <a:lumOff val="15000"/>
                  </a:schemeClr>
                </a:solidFill>
              </a:rPr>
              <a:t> </a:t>
            </a:r>
            <a:r>
              <a:rPr lang="en-US" sz="1800" dirty="0" err="1">
                <a:solidFill>
                  <a:schemeClr val="bg1">
                    <a:lumMod val="85000"/>
                    <a:lumOff val="15000"/>
                  </a:schemeClr>
                </a:solidFill>
              </a:rPr>
              <a:t>Ekpaideutiki</a:t>
            </a:r>
            <a:r>
              <a:rPr lang="en-US" sz="1800" dirty="0">
                <a:solidFill>
                  <a:schemeClr val="bg1">
                    <a:lumMod val="85000"/>
                    <a:lumOff val="15000"/>
                  </a:schemeClr>
                </a:solidFill>
              </a:rPr>
              <a:t>, PEDMEDE facilitated the </a:t>
            </a:r>
            <a:r>
              <a:rPr lang="en-US" sz="1800" dirty="0" err="1">
                <a:solidFill>
                  <a:schemeClr val="bg1">
                    <a:lumMod val="85000"/>
                    <a:lumOff val="15000"/>
                  </a:schemeClr>
                </a:solidFill>
              </a:rPr>
              <a:t>RevovUP</a:t>
            </a:r>
            <a:r>
              <a:rPr lang="en-US" sz="1800" dirty="0">
                <a:solidFill>
                  <a:schemeClr val="bg1">
                    <a:lumMod val="85000"/>
                    <a:lumOff val="15000"/>
                  </a:schemeClr>
                </a:solidFill>
              </a:rPr>
              <a:t> experimental actions and the training was conducted online by the trainers of </a:t>
            </a:r>
            <a:r>
              <a:rPr lang="en-US" sz="1800" dirty="0" err="1">
                <a:solidFill>
                  <a:schemeClr val="bg1">
                    <a:lumMod val="85000"/>
                    <a:lumOff val="15000"/>
                  </a:schemeClr>
                </a:solidFill>
              </a:rPr>
              <a:t>Techniki</a:t>
            </a:r>
            <a:r>
              <a:rPr lang="en-US" sz="1800" dirty="0">
                <a:solidFill>
                  <a:schemeClr val="bg1">
                    <a:lumMod val="85000"/>
                    <a:lumOff val="15000"/>
                  </a:schemeClr>
                </a:solidFill>
              </a:rPr>
              <a:t> </a:t>
            </a:r>
            <a:r>
              <a:rPr lang="en-US" sz="1800" dirty="0" err="1">
                <a:solidFill>
                  <a:schemeClr val="bg1">
                    <a:lumMod val="85000"/>
                    <a:lumOff val="15000"/>
                  </a:schemeClr>
                </a:solidFill>
              </a:rPr>
              <a:t>Ekpaideutiki</a:t>
            </a:r>
            <a:r>
              <a:rPr lang="en-US" sz="1800" dirty="0">
                <a:solidFill>
                  <a:schemeClr val="bg1">
                    <a:lumMod val="85000"/>
                    <a:lumOff val="15000"/>
                  </a:schemeClr>
                </a:solidFill>
              </a:rPr>
              <a:t> and under the supervision of PEDMEDE </a:t>
            </a:r>
          </a:p>
          <a:p>
            <a:pPr marL="742950" lvl="1" indent="-285750">
              <a:buFont typeface="Arial" panose="020B0604020202020204" pitchFamily="34" charset="0"/>
              <a:buChar char="•"/>
            </a:pPr>
            <a:r>
              <a:rPr lang="en-GB" sz="1800" dirty="0">
                <a:solidFill>
                  <a:schemeClr val="bg1">
                    <a:lumMod val="85000"/>
                    <a:lumOff val="15000"/>
                  </a:schemeClr>
                </a:solidFill>
              </a:rPr>
              <a:t>The two (2) trainers have an educational and professional background in construction sector they conducted the following tasks:</a:t>
            </a:r>
          </a:p>
          <a:p>
            <a:pPr marL="742950" lvl="1" indent="-285750">
              <a:buFontTx/>
              <a:buChar char="-"/>
            </a:pPr>
            <a:r>
              <a:rPr lang="en-GB" sz="1800" dirty="0">
                <a:solidFill>
                  <a:schemeClr val="bg1">
                    <a:lumMod val="85000"/>
                    <a:lumOff val="15000"/>
                  </a:schemeClr>
                </a:solidFill>
              </a:rPr>
              <a:t>two (2) visits on construction sites to observe the working situation on the Former Royal Palace of Greece    </a:t>
            </a:r>
          </a:p>
          <a:p>
            <a:pPr lvl="1"/>
            <a:r>
              <a:rPr lang="en-GB" sz="1800" dirty="0">
                <a:solidFill>
                  <a:schemeClr val="bg1">
                    <a:lumMod val="85000"/>
                    <a:lumOff val="15000"/>
                  </a:schemeClr>
                </a:solidFill>
              </a:rPr>
              <a:t>    renovation site operated by NIRIKOS and ERETBO SA- (August 2022 and February 2023); </a:t>
            </a:r>
          </a:p>
          <a:p>
            <a:pPr marL="742950" lvl="1" indent="-285750">
              <a:buFontTx/>
              <a:buChar char="-"/>
            </a:pPr>
            <a:r>
              <a:rPr lang="en-GB" sz="1800" dirty="0">
                <a:solidFill>
                  <a:schemeClr val="bg1">
                    <a:lumMod val="85000"/>
                    <a:lumOff val="15000"/>
                  </a:schemeClr>
                </a:solidFill>
              </a:rPr>
              <a:t>the identification of training needs through a one-to-one online interviews on March 2023;</a:t>
            </a:r>
          </a:p>
          <a:p>
            <a:pPr marL="742950" lvl="1" indent="-285750">
              <a:buFontTx/>
              <a:buChar char="-"/>
            </a:pPr>
            <a:r>
              <a:rPr lang="en-GB" sz="1800" dirty="0">
                <a:solidFill>
                  <a:schemeClr val="bg1">
                    <a:lumMod val="85000"/>
                    <a:lumOff val="15000"/>
                  </a:schemeClr>
                </a:solidFill>
              </a:rPr>
              <a:t>development of training content; </a:t>
            </a:r>
          </a:p>
          <a:p>
            <a:pPr marL="742950" lvl="1" indent="-285750">
              <a:buFontTx/>
              <a:buChar char="-"/>
            </a:pPr>
            <a:r>
              <a:rPr lang="en-GB" sz="1800" dirty="0">
                <a:solidFill>
                  <a:schemeClr val="bg1">
                    <a:lumMod val="85000"/>
                    <a:lumOff val="15000"/>
                  </a:schemeClr>
                </a:solidFill>
              </a:rPr>
              <a:t>conduction of experimentation path; </a:t>
            </a:r>
          </a:p>
          <a:p>
            <a:pPr marL="742950" lvl="1" indent="-285750">
              <a:buFontTx/>
              <a:buChar char="-"/>
            </a:pPr>
            <a:r>
              <a:rPr lang="en-GB" sz="1800" dirty="0">
                <a:solidFill>
                  <a:schemeClr val="bg1">
                    <a:lumMod val="85000"/>
                    <a:lumOff val="15000"/>
                  </a:schemeClr>
                </a:solidFill>
              </a:rPr>
              <a:t>evaluation of learning outcomes; </a:t>
            </a:r>
            <a:endParaRPr lang="en-US" sz="1800" dirty="0">
              <a:solidFill>
                <a:schemeClr val="bg1">
                  <a:lumMod val="85000"/>
                  <a:lumOff val="15000"/>
                </a:schemeClr>
              </a:solidFill>
            </a:endParaRPr>
          </a:p>
          <a:p>
            <a:pPr marL="742950" lvl="1" indent="-285750">
              <a:buFont typeface="Arial" panose="020B0604020202020204" pitchFamily="34" charset="0"/>
              <a:buChar char="•"/>
            </a:pPr>
            <a:r>
              <a:rPr lang="en-GB" sz="1800" dirty="0">
                <a:solidFill>
                  <a:schemeClr val="bg1">
                    <a:lumMod val="85000"/>
                    <a:lumOff val="15000"/>
                  </a:schemeClr>
                </a:solidFill>
              </a:rPr>
              <a:t>23 learners participated in the Greek experimentation: 11 site managers and 12 team leaders -working either for ERETBO or NIRIKOS companies/members of PEDMEDE</a:t>
            </a:r>
          </a:p>
          <a:p>
            <a:pPr marL="742950" lvl="1" indent="-285750">
              <a:buFont typeface="Arial" panose="020B0604020202020204" pitchFamily="34" charset="0"/>
              <a:buChar char="•"/>
            </a:pPr>
            <a:r>
              <a:rPr lang="en-GB" sz="1800" dirty="0">
                <a:solidFill>
                  <a:schemeClr val="bg1">
                    <a:lumMod val="85000"/>
                    <a:lumOff val="15000"/>
                  </a:schemeClr>
                </a:solidFill>
              </a:rPr>
              <a:t>The experimental professionalisation programme was conducted online during May 2023. </a:t>
            </a:r>
          </a:p>
          <a:p>
            <a:pPr lvl="1"/>
            <a:endParaRPr lang="en-US" sz="1800" dirty="0">
              <a:solidFill>
                <a:schemeClr val="bg1">
                  <a:lumMod val="85000"/>
                  <a:lumOff val="15000"/>
                </a:schemeClr>
              </a:solidFill>
            </a:endParaRPr>
          </a:p>
          <a:p>
            <a:pPr marL="742950" lvl="1" indent="-285750">
              <a:buFont typeface="Arial" panose="020B0604020202020204" pitchFamily="34" charset="0"/>
              <a:buChar char="•"/>
            </a:pPr>
            <a:endParaRPr lang="en-US" sz="1800" dirty="0">
              <a:solidFill>
                <a:schemeClr val="bg1">
                  <a:lumMod val="85000"/>
                  <a:lumOff val="15000"/>
                </a:schemeClr>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346289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dirty="0"/>
              <a:t>Sharing experience of training future site managers and team leaders in Greece </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131683" y="2130395"/>
            <a:ext cx="10351471" cy="3599315"/>
          </a:xfrm>
        </p:spPr>
        <p:txBody>
          <a:bodyPr>
            <a:normAutofit/>
          </a:bodyPr>
          <a:lstStyle/>
          <a:p>
            <a:r>
              <a:rPr lang="en-US" sz="18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800" dirty="0">
                <a:solidFill>
                  <a:schemeClr val="bg1">
                    <a:lumMod val="85000"/>
                    <a:lumOff val="15000"/>
                  </a:schemeClr>
                </a:solidFill>
              </a:rPr>
              <a:t>Overall, the learners were satisfied with the learning experience and the training of the </a:t>
            </a:r>
            <a:r>
              <a:rPr lang="en-US" sz="1800" dirty="0" err="1">
                <a:solidFill>
                  <a:schemeClr val="bg1">
                    <a:lumMod val="85000"/>
                    <a:lumOff val="15000"/>
                  </a:schemeClr>
                </a:solidFill>
              </a:rPr>
              <a:t>RenovUP</a:t>
            </a:r>
            <a:r>
              <a:rPr lang="en-US" sz="1800" dirty="0">
                <a:solidFill>
                  <a:schemeClr val="bg1">
                    <a:lumMod val="85000"/>
                    <a:lumOff val="15000"/>
                  </a:schemeClr>
                </a:solidFill>
              </a:rPr>
              <a:t> project. </a:t>
            </a:r>
          </a:p>
          <a:p>
            <a:pPr marL="742950" lvl="1" indent="-285750">
              <a:buFont typeface="Arial" panose="020B0604020202020204" pitchFamily="34" charset="0"/>
              <a:buChar char="•"/>
            </a:pPr>
            <a:r>
              <a:rPr lang="en-US" sz="1800" dirty="0">
                <a:solidFill>
                  <a:schemeClr val="bg1">
                    <a:lumMod val="85000"/>
                    <a:lumOff val="15000"/>
                  </a:schemeClr>
                </a:solidFill>
              </a:rPr>
              <a:t>They mentioned work-based learning as a possibly more efficient way of learning </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Partial onsite training: PEDMEDE negotiated the option to conduct some practical exercises on the former Royal Palace of Greece in order to apply theory in practice but due to the historical significance and the type of renovation works, it was not possible to proceed.</a:t>
            </a:r>
          </a:p>
          <a:p>
            <a:pPr lvl="1"/>
            <a:r>
              <a:rPr lang="en-US" sz="1800" dirty="0">
                <a:solidFill>
                  <a:schemeClr val="bg1">
                    <a:lumMod val="85000"/>
                    <a:lumOff val="15000"/>
                  </a:schemeClr>
                </a:solidFill>
              </a:rPr>
              <a:t> </a:t>
            </a:r>
          </a:p>
          <a:p>
            <a:pPr marL="742950" lvl="1" indent="-285750">
              <a:buFont typeface="Arial" panose="020B0604020202020204" pitchFamily="34" charset="0"/>
              <a:buChar char="•"/>
            </a:pPr>
            <a:endParaRPr lang="en-US" sz="1800" dirty="0">
              <a:solidFill>
                <a:schemeClr val="bg1">
                  <a:lumMod val="85000"/>
                  <a:lumOff val="15000"/>
                </a:schemeClr>
              </a:solidFill>
            </a:endParaRPr>
          </a:p>
          <a:p>
            <a:pPr lvl="1"/>
            <a:endParaRPr lang="en-US" sz="1800" dirty="0">
              <a:solidFill>
                <a:schemeClr val="bg1">
                  <a:lumMod val="85000"/>
                  <a:lumOff val="15000"/>
                </a:schemeClr>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spTree>
    <p:extLst>
      <p:ext uri="{BB962C8B-B14F-4D97-AF65-F5344CB8AC3E}">
        <p14:creationId xmlns:p14="http://schemas.microsoft.com/office/powerpoint/2010/main" val="1496357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Partager l'expérience de la formation des futurs chefs de site et chefs d'équipe...</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814727" y="2130394"/>
            <a:ext cx="11068479" cy="4727605"/>
          </a:xfrm>
        </p:spPr>
        <p:txBody>
          <a:bodyPr>
            <a:normAutofit/>
          </a:bodyPr>
          <a:lstStyle/>
          <a:p>
            <a:r>
              <a:rPr lang="en-US" sz="1800" i="1" dirty="0">
                <a:solidFill>
                  <a:srgbClr val="7030A0"/>
                </a:solidFill>
              </a:rPr>
              <a:t>Indicate a few key words or short phrases that you will comment on orally during the meeting</a:t>
            </a:r>
            <a:r>
              <a:rPr lang="fr-FR" sz="1800" i="1" dirty="0">
                <a:solidFill>
                  <a:srgbClr val="7030A0"/>
                </a:solidFill>
              </a:rPr>
              <a:t>.</a:t>
            </a:r>
          </a:p>
          <a:p>
            <a:pPr marL="742950" lvl="1" indent="-285750">
              <a:spcAft>
                <a:spcPts val="500"/>
              </a:spcAft>
              <a:buFont typeface="Arial" panose="020B0604020202020204" pitchFamily="34" charset="0"/>
              <a:buChar char="•"/>
            </a:pPr>
            <a:r>
              <a:rPr lang="en-US" sz="1600" i="1" dirty="0">
                <a:solidFill>
                  <a:schemeClr val="bg1"/>
                </a:solidFill>
              </a:rPr>
              <a:t>A dynamic, cohesive teaching team strengthened by a stimulating interdisciplinary </a:t>
            </a:r>
          </a:p>
          <a:p>
            <a:pPr marL="742950" lvl="1" indent="-285750">
              <a:spcAft>
                <a:spcPts val="500"/>
              </a:spcAft>
              <a:buFont typeface="Arial" panose="020B0604020202020204" pitchFamily="34" charset="0"/>
              <a:buChar char="•"/>
            </a:pPr>
            <a:r>
              <a:rPr lang="en-US" sz="1600" i="1" dirty="0">
                <a:solidFill>
                  <a:schemeClr val="bg1"/>
                </a:solidFill>
              </a:rPr>
              <a:t>Project Commitment and motivation of learners: anchoring the project in the real world makes sense</a:t>
            </a:r>
          </a:p>
          <a:p>
            <a:pPr marL="742950" lvl="1" indent="-285750">
              <a:spcAft>
                <a:spcPts val="500"/>
              </a:spcAft>
              <a:buFont typeface="Arial" panose="020B0604020202020204" pitchFamily="34" charset="0"/>
              <a:buChar char="•"/>
            </a:pPr>
            <a:r>
              <a:rPr lang="en-US" sz="1600" i="1" dirty="0" err="1">
                <a:solidFill>
                  <a:schemeClr val="bg1"/>
                </a:solidFill>
                <a:highlight>
                  <a:srgbClr val="FFFF00"/>
                </a:highlight>
              </a:rPr>
              <a:t>Mobilisation</a:t>
            </a:r>
            <a:r>
              <a:rPr lang="en-US" sz="1600" i="1" dirty="0">
                <a:solidFill>
                  <a:schemeClr val="bg1"/>
                </a:solidFill>
                <a:highlight>
                  <a:srgbClr val="FFFF00"/>
                </a:highlight>
              </a:rPr>
              <a:t> of learners around a joint project: "Renovating as a co-activity bricklayer/plasterer": active and positive collaboration</a:t>
            </a:r>
          </a:p>
          <a:p>
            <a:pPr marL="742950" lvl="1" indent="-285750">
              <a:spcAft>
                <a:spcPts val="500"/>
              </a:spcAft>
              <a:buFont typeface="Arial" panose="020B0604020202020204" pitchFamily="34" charset="0"/>
              <a:buChar char="•"/>
            </a:pPr>
            <a:r>
              <a:rPr lang="en-US" sz="1600" i="1" dirty="0">
                <a:solidFill>
                  <a:schemeClr val="bg1"/>
                </a:solidFill>
              </a:rPr>
              <a:t>Development of learners' autonomy and reflexivity</a:t>
            </a:r>
          </a:p>
          <a:p>
            <a:pPr marL="742950" lvl="1" indent="-285750">
              <a:spcAft>
                <a:spcPts val="500"/>
              </a:spcAft>
              <a:buFont typeface="Arial" panose="020B0604020202020204" pitchFamily="34" charset="0"/>
              <a:buChar char="•"/>
            </a:pPr>
            <a:r>
              <a:rPr lang="en-US" sz="1600" i="1" dirty="0">
                <a:solidFill>
                  <a:schemeClr val="bg1"/>
                </a:solidFill>
              </a:rPr>
              <a:t>Desire to repeat the experience with other work situations: trainers and learners</a:t>
            </a:r>
          </a:p>
          <a:p>
            <a:pPr lvl="1">
              <a:spcAft>
                <a:spcPts val="500"/>
              </a:spcAft>
            </a:pPr>
            <a:endParaRPr lang="fr-FR" sz="1600" i="1" dirty="0">
              <a:solidFill>
                <a:schemeClr val="bg1"/>
              </a:solidFill>
            </a:endParaRPr>
          </a:p>
          <a:p>
            <a:pPr>
              <a:spcBef>
                <a:spcPts val="500"/>
              </a:spcBef>
              <a:spcAft>
                <a:spcPts val="500"/>
              </a:spcAft>
            </a:pPr>
            <a:r>
              <a:rPr lang="en-US" sz="1800" dirty="0">
                <a:solidFill>
                  <a:schemeClr val="bg1">
                    <a:lumMod val="85000"/>
                    <a:lumOff val="15000"/>
                  </a:schemeClr>
                </a:solidFill>
              </a:rPr>
              <a:t>What should be changed or improved</a:t>
            </a:r>
            <a:r>
              <a:rPr lang="fr-FR" sz="1800" i="1" dirty="0">
                <a:solidFill>
                  <a:schemeClr val="bg1"/>
                </a:solidFill>
              </a:rPr>
              <a:t>?</a:t>
            </a:r>
          </a:p>
          <a:p>
            <a:pPr marL="742950" lvl="1" indent="-285750">
              <a:spcAft>
                <a:spcPts val="500"/>
              </a:spcAft>
              <a:buFont typeface="Arial" panose="020B0604020202020204" pitchFamily="34" charset="0"/>
              <a:buChar char="•"/>
            </a:pPr>
            <a:r>
              <a:rPr lang="en-US" sz="1600" i="1" dirty="0">
                <a:solidFill>
                  <a:schemeClr val="bg1"/>
                </a:solidFill>
              </a:rPr>
              <a:t>Refine the preparation of materials and presentations to ensure a more effective sequence</a:t>
            </a:r>
          </a:p>
          <a:p>
            <a:pPr marL="742950" lvl="1" indent="-285750">
              <a:spcAft>
                <a:spcPts val="500"/>
              </a:spcAft>
              <a:buFont typeface="Arial" panose="020B0604020202020204" pitchFamily="34" charset="0"/>
              <a:buChar char="•"/>
            </a:pPr>
            <a:r>
              <a:rPr lang="en-US" sz="1600" i="1" dirty="0">
                <a:solidFill>
                  <a:schemeClr val="bg1"/>
                </a:solidFill>
              </a:rPr>
              <a:t>Communicate and coordinate better between trainers to improve the achievement of objectives </a:t>
            </a:r>
          </a:p>
          <a:p>
            <a:pPr marL="742950" lvl="1" indent="-285750">
              <a:spcAft>
                <a:spcPts val="500"/>
              </a:spcAft>
              <a:buFont typeface="Arial" panose="020B0604020202020204" pitchFamily="34" charset="0"/>
              <a:buChar char="•"/>
            </a:pPr>
            <a:r>
              <a:rPr lang="en-US" sz="1600" i="1" dirty="0">
                <a:solidFill>
                  <a:schemeClr val="bg1"/>
                </a:solidFill>
              </a:rPr>
              <a:t>Envisage more regular collaborative preparation time for the team</a:t>
            </a:r>
            <a:endParaRPr lang="fr-FR" sz="1600" i="1" dirty="0">
              <a:solidFill>
                <a:schemeClr val="bg1"/>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3" name="Picture 2" descr="France Drapeau arrondi PNG transparents - StickPNG">
            <a:extLst>
              <a:ext uri="{FF2B5EF4-FFF2-40B4-BE49-F238E27FC236}">
                <a16:creationId xmlns:a16="http://schemas.microsoft.com/office/drawing/2014/main" id="{F9302040-958C-87EC-A333-5918E57338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06412" y="4116388"/>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41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dirty="0"/>
              <a:t>Sharing experience of training future site managers and team leaders in </a:t>
            </a:r>
            <a:r>
              <a:rPr lang="pl-PL" dirty="0"/>
              <a:t>Poland</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308794" y="2130393"/>
            <a:ext cx="11357706" cy="4501517"/>
          </a:xfrm>
        </p:spPr>
        <p:txBody>
          <a:bodyPr>
            <a:normAutofit/>
          </a:bodyPr>
          <a:lstStyle/>
          <a:p>
            <a:pPr marL="742950" lvl="1" indent="-285750">
              <a:buFont typeface="Arial" panose="020B0604020202020204" pitchFamily="34" charset="0"/>
              <a:buChar char="•"/>
            </a:pPr>
            <a:r>
              <a:rPr lang="pl-PL" sz="1800" dirty="0" err="1">
                <a:solidFill>
                  <a:schemeClr val="bg1">
                    <a:lumMod val="85000"/>
                    <a:lumOff val="15000"/>
                  </a:schemeClr>
                </a:solidFill>
              </a:rPr>
              <a:t>Dynamic</a:t>
            </a:r>
            <a:r>
              <a:rPr lang="pl-PL" sz="1800" dirty="0">
                <a:solidFill>
                  <a:schemeClr val="bg1">
                    <a:lumMod val="85000"/>
                    <a:lumOff val="15000"/>
                  </a:schemeClr>
                </a:solidFill>
              </a:rPr>
              <a:t> </a:t>
            </a:r>
            <a:r>
              <a:rPr lang="pl-PL" sz="1800" dirty="0" err="1">
                <a:solidFill>
                  <a:schemeClr val="bg1">
                    <a:lumMod val="85000"/>
                    <a:lumOff val="15000"/>
                  </a:schemeClr>
                </a:solidFill>
              </a:rPr>
              <a:t>improvement</a:t>
            </a:r>
            <a:r>
              <a:rPr lang="pl-PL" sz="1800" dirty="0">
                <a:solidFill>
                  <a:schemeClr val="bg1">
                    <a:lumMod val="85000"/>
                    <a:lumOff val="15000"/>
                  </a:schemeClr>
                </a:solidFill>
              </a:rPr>
              <a:t> of the r</a:t>
            </a:r>
            <a:r>
              <a:rPr lang="en-US" sz="1800" dirty="0" err="1">
                <a:solidFill>
                  <a:schemeClr val="bg1">
                    <a:lumMod val="85000"/>
                    <a:lumOff val="15000"/>
                  </a:schemeClr>
                </a:solidFill>
              </a:rPr>
              <a:t>enovation</a:t>
            </a:r>
            <a:r>
              <a:rPr lang="en-US" sz="1800" dirty="0">
                <a:solidFill>
                  <a:schemeClr val="bg1">
                    <a:lumMod val="85000"/>
                    <a:lumOff val="15000"/>
                  </a:schemeClr>
                </a:solidFill>
              </a:rPr>
              <a:t> service market in Poland </a:t>
            </a:r>
            <a:endParaRPr lang="pl-PL" sz="1800" dirty="0">
              <a:solidFill>
                <a:schemeClr val="bg1">
                  <a:lumMod val="85000"/>
                  <a:lumOff val="15000"/>
                </a:schemeClr>
              </a:solidFill>
            </a:endParaRPr>
          </a:p>
          <a:p>
            <a:pPr marL="742950" lvl="1" indent="-285750">
              <a:buFont typeface="Arial" panose="020B0604020202020204" pitchFamily="34" charset="0"/>
              <a:buChar char="•"/>
            </a:pPr>
            <a:r>
              <a:rPr lang="pl-PL" sz="1800" dirty="0" err="1">
                <a:solidFill>
                  <a:schemeClr val="bg1">
                    <a:lumMod val="85000"/>
                    <a:lumOff val="15000"/>
                  </a:schemeClr>
                </a:solidFill>
              </a:rPr>
              <a:t>Over</a:t>
            </a:r>
            <a:r>
              <a:rPr lang="pl-PL" sz="1800" dirty="0">
                <a:solidFill>
                  <a:schemeClr val="bg1">
                    <a:lumMod val="85000"/>
                    <a:lumOff val="15000"/>
                  </a:schemeClr>
                </a:solidFill>
              </a:rPr>
              <a:t> 90% of </a:t>
            </a:r>
            <a:r>
              <a:rPr lang="pl-PL" sz="1800" dirty="0" err="1">
                <a:solidFill>
                  <a:schemeClr val="bg1">
                    <a:lumMod val="85000"/>
                    <a:lumOff val="15000"/>
                  </a:schemeClr>
                </a:solidFill>
              </a:rPr>
              <a:t>Polish</a:t>
            </a:r>
            <a:r>
              <a:rPr lang="pl-PL" sz="1800" dirty="0">
                <a:solidFill>
                  <a:schemeClr val="bg1">
                    <a:lumMod val="85000"/>
                    <a:lumOff val="15000"/>
                  </a:schemeClr>
                </a:solidFill>
              </a:rPr>
              <a:t> </a:t>
            </a:r>
            <a:r>
              <a:rPr lang="pl-PL" sz="1800" dirty="0" err="1">
                <a:solidFill>
                  <a:schemeClr val="bg1">
                    <a:lumMod val="85000"/>
                    <a:lumOff val="15000"/>
                  </a:schemeClr>
                </a:solidFill>
              </a:rPr>
              <a:t>construction</a:t>
            </a:r>
            <a:r>
              <a:rPr lang="pl-PL" sz="1800" dirty="0">
                <a:solidFill>
                  <a:schemeClr val="bg1">
                    <a:lumMod val="85000"/>
                    <a:lumOff val="15000"/>
                  </a:schemeClr>
                </a:solidFill>
              </a:rPr>
              <a:t> </a:t>
            </a:r>
            <a:r>
              <a:rPr lang="pl-PL" sz="1800" dirty="0" err="1">
                <a:solidFill>
                  <a:schemeClr val="bg1">
                    <a:lumMod val="85000"/>
                    <a:lumOff val="15000"/>
                  </a:schemeClr>
                </a:solidFill>
              </a:rPr>
              <a:t>companies</a:t>
            </a:r>
            <a:r>
              <a:rPr lang="pl-PL" sz="1800" dirty="0">
                <a:solidFill>
                  <a:schemeClr val="bg1">
                    <a:lumMod val="85000"/>
                    <a:lumOff val="15000"/>
                  </a:schemeClr>
                </a:solidFill>
              </a:rPr>
              <a:t> </a:t>
            </a:r>
            <a:r>
              <a:rPr lang="pl-PL" sz="1800" dirty="0" err="1">
                <a:solidFill>
                  <a:schemeClr val="bg1">
                    <a:lumMod val="85000"/>
                    <a:lumOff val="15000"/>
                  </a:schemeClr>
                </a:solidFill>
              </a:rPr>
              <a:t>are</a:t>
            </a:r>
            <a:r>
              <a:rPr lang="pl-PL" sz="1800" dirty="0">
                <a:solidFill>
                  <a:schemeClr val="bg1">
                    <a:lumMod val="85000"/>
                    <a:lumOff val="15000"/>
                  </a:schemeClr>
                </a:solidFill>
              </a:rPr>
              <a:t> small (</a:t>
            </a:r>
            <a:r>
              <a:rPr lang="pl-PL" sz="1800" dirty="0" err="1">
                <a:solidFill>
                  <a:schemeClr val="bg1">
                    <a:lumMod val="85000"/>
                    <a:lumOff val="15000"/>
                  </a:schemeClr>
                </a:solidFill>
              </a:rPr>
              <a:t>up</a:t>
            </a:r>
            <a:r>
              <a:rPr lang="pl-PL" sz="1800" dirty="0">
                <a:solidFill>
                  <a:schemeClr val="bg1">
                    <a:lumMod val="85000"/>
                    <a:lumOff val="15000"/>
                  </a:schemeClr>
                </a:solidFill>
              </a:rPr>
              <a:t> to 10 </a:t>
            </a:r>
            <a:r>
              <a:rPr lang="pl-PL" sz="1800" dirty="0" err="1">
                <a:solidFill>
                  <a:schemeClr val="bg1">
                    <a:lumMod val="85000"/>
                    <a:lumOff val="15000"/>
                  </a:schemeClr>
                </a:solidFill>
              </a:rPr>
              <a:t>employees</a:t>
            </a:r>
            <a:r>
              <a:rPr lang="pl-PL" sz="1800" dirty="0">
                <a:solidFill>
                  <a:schemeClr val="bg1">
                    <a:lumMod val="85000"/>
                    <a:lumOff val="15000"/>
                  </a:schemeClr>
                </a:solidFill>
              </a:rPr>
              <a:t>)</a:t>
            </a:r>
          </a:p>
          <a:p>
            <a:pPr marL="742950" lvl="1" indent="-285750">
              <a:buFont typeface="Arial" panose="020B0604020202020204" pitchFamily="34" charset="0"/>
              <a:buChar char="•"/>
            </a:pPr>
            <a:r>
              <a:rPr lang="pl-PL" sz="1800" dirty="0">
                <a:solidFill>
                  <a:schemeClr val="bg1">
                    <a:lumMod val="85000"/>
                    <a:lumOff val="15000"/>
                  </a:schemeClr>
                </a:solidFill>
              </a:rPr>
              <a:t>T</a:t>
            </a:r>
            <a:r>
              <a:rPr lang="en-US" sz="1800" dirty="0" err="1">
                <a:solidFill>
                  <a:schemeClr val="bg1">
                    <a:lumMod val="85000"/>
                    <a:lumOff val="15000"/>
                  </a:schemeClr>
                </a:solidFill>
              </a:rPr>
              <a:t>rainings</a:t>
            </a:r>
            <a:r>
              <a:rPr lang="en-US" sz="1800" dirty="0">
                <a:solidFill>
                  <a:schemeClr val="bg1">
                    <a:lumMod val="85000"/>
                    <a:lumOff val="15000"/>
                  </a:schemeClr>
                </a:solidFill>
              </a:rPr>
              <a:t> organized by </a:t>
            </a:r>
            <a:r>
              <a:rPr lang="pl-PL" sz="1800" dirty="0" err="1">
                <a:solidFill>
                  <a:schemeClr val="bg1">
                    <a:lumMod val="85000"/>
                    <a:lumOff val="15000"/>
                  </a:schemeClr>
                </a:solidFill>
              </a:rPr>
              <a:t>producers</a:t>
            </a:r>
            <a:r>
              <a:rPr lang="pl-PL" sz="1800" dirty="0">
                <a:solidFill>
                  <a:schemeClr val="bg1">
                    <a:lumMod val="85000"/>
                    <a:lumOff val="15000"/>
                  </a:schemeClr>
                </a:solidFill>
              </a:rPr>
              <a:t> </a:t>
            </a:r>
            <a:r>
              <a:rPr lang="en-US" sz="1800" dirty="0">
                <a:solidFill>
                  <a:schemeClr val="bg1">
                    <a:lumMod val="85000"/>
                    <a:lumOff val="15000"/>
                  </a:schemeClr>
                </a:solidFill>
              </a:rPr>
              <a:t>of building materials, construction machinery and tools</a:t>
            </a:r>
            <a:r>
              <a:rPr lang="pl-PL" sz="1800" dirty="0">
                <a:solidFill>
                  <a:schemeClr val="bg1">
                    <a:lumMod val="85000"/>
                    <a:lumOff val="15000"/>
                  </a:schemeClr>
                </a:solidFill>
              </a:rPr>
              <a:t> as the </a:t>
            </a:r>
            <a:r>
              <a:rPr lang="en-US" sz="1800" dirty="0">
                <a:solidFill>
                  <a:schemeClr val="bg1">
                    <a:lumMod val="85000"/>
                    <a:lumOff val="15000"/>
                  </a:schemeClr>
                </a:solidFill>
              </a:rPr>
              <a:t>most common form of improving the qualifications of construction workers</a:t>
            </a:r>
            <a:r>
              <a:rPr lang="pl-PL" sz="1800" dirty="0">
                <a:solidFill>
                  <a:schemeClr val="bg1">
                    <a:lumMod val="85000"/>
                    <a:lumOff val="15000"/>
                  </a:schemeClr>
                </a:solidFill>
              </a:rPr>
              <a:t> in Poland</a:t>
            </a:r>
            <a:r>
              <a:rPr lang="en-US" sz="1800" dirty="0">
                <a:solidFill>
                  <a:schemeClr val="bg1">
                    <a:lumMod val="85000"/>
                    <a:lumOff val="15000"/>
                  </a:schemeClr>
                </a:solidFill>
              </a:rPr>
              <a:t> </a:t>
            </a:r>
          </a:p>
          <a:p>
            <a:pPr marL="742950" lvl="1" indent="-285750">
              <a:buFont typeface="Arial" panose="020B0604020202020204" pitchFamily="34" charset="0"/>
              <a:buChar char="•"/>
            </a:pPr>
            <a:r>
              <a:rPr lang="pl-PL" sz="1800" dirty="0" err="1">
                <a:solidFill>
                  <a:schemeClr val="bg1">
                    <a:lumMod val="85000"/>
                    <a:lumOff val="15000"/>
                  </a:schemeClr>
                </a:solidFill>
              </a:rPr>
              <a:t>There</a:t>
            </a:r>
            <a:r>
              <a:rPr lang="pl-PL" sz="1800" dirty="0">
                <a:solidFill>
                  <a:schemeClr val="bg1">
                    <a:lumMod val="85000"/>
                    <a:lumOff val="15000"/>
                  </a:schemeClr>
                </a:solidFill>
              </a:rPr>
              <a:t> </a:t>
            </a:r>
            <a:r>
              <a:rPr lang="pl-PL" sz="1800" dirty="0" err="1">
                <a:solidFill>
                  <a:schemeClr val="bg1">
                    <a:lumMod val="85000"/>
                    <a:lumOff val="15000"/>
                  </a:schemeClr>
                </a:solidFill>
              </a:rPr>
              <a:t>is</a:t>
            </a:r>
            <a:r>
              <a:rPr lang="pl-PL" sz="1800" dirty="0">
                <a:solidFill>
                  <a:schemeClr val="bg1">
                    <a:lumMod val="85000"/>
                    <a:lumOff val="15000"/>
                  </a:schemeClr>
                </a:solidFill>
              </a:rPr>
              <a:t> </a:t>
            </a:r>
            <a:r>
              <a:rPr lang="en-US" sz="1800" dirty="0">
                <a:solidFill>
                  <a:schemeClr val="bg1">
                    <a:lumMod val="85000"/>
                    <a:lumOff val="15000"/>
                  </a:schemeClr>
                </a:solidFill>
              </a:rPr>
              <a:t>no culture</a:t>
            </a:r>
            <a:r>
              <a:rPr lang="pl-PL" sz="1800" dirty="0">
                <a:solidFill>
                  <a:schemeClr val="bg1">
                    <a:lumMod val="85000"/>
                    <a:lumOff val="15000"/>
                  </a:schemeClr>
                </a:solidFill>
              </a:rPr>
              <a:t>/ no </a:t>
            </a:r>
            <a:r>
              <a:rPr lang="pl-PL" sz="1800" dirty="0" err="1">
                <a:solidFill>
                  <a:schemeClr val="bg1">
                    <a:lumMod val="85000"/>
                    <a:lumOff val="15000"/>
                  </a:schemeClr>
                </a:solidFill>
              </a:rPr>
              <a:t>tradition</a:t>
            </a:r>
            <a:r>
              <a:rPr lang="pl-PL" sz="1800" dirty="0">
                <a:solidFill>
                  <a:schemeClr val="bg1">
                    <a:lumMod val="85000"/>
                    <a:lumOff val="15000"/>
                  </a:schemeClr>
                </a:solidFill>
              </a:rPr>
              <a:t> </a:t>
            </a:r>
            <a:r>
              <a:rPr lang="en-US" sz="1800" dirty="0">
                <a:solidFill>
                  <a:schemeClr val="bg1">
                    <a:lumMod val="85000"/>
                    <a:lumOff val="15000"/>
                  </a:schemeClr>
                </a:solidFill>
              </a:rPr>
              <a:t> of asking a potential contractor for renovation works about his qualifications</a:t>
            </a:r>
            <a:endParaRPr lang="pl-PL" sz="1800" dirty="0">
              <a:solidFill>
                <a:schemeClr val="bg1">
                  <a:lumMod val="85000"/>
                  <a:lumOff val="15000"/>
                </a:schemeClr>
              </a:solidFill>
            </a:endParaRPr>
          </a:p>
          <a:p>
            <a:pPr lvl="1"/>
            <a:endParaRPr lang="en-US" sz="1800" dirty="0">
              <a:solidFill>
                <a:schemeClr val="bg1">
                  <a:lumMod val="85000"/>
                  <a:lumOff val="15000"/>
                </a:schemeClr>
              </a:solidFill>
            </a:endParaRPr>
          </a:p>
          <a:p>
            <a:r>
              <a:rPr lang="en-US" sz="20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pl-PL" sz="1800" dirty="0" err="1">
                <a:solidFill>
                  <a:schemeClr val="bg1">
                    <a:lumMod val="85000"/>
                    <a:lumOff val="15000"/>
                  </a:schemeClr>
                </a:solidFill>
              </a:rPr>
              <a:t>Strengthening</a:t>
            </a:r>
            <a:r>
              <a:rPr lang="pl-PL" sz="1800" dirty="0">
                <a:solidFill>
                  <a:schemeClr val="bg1">
                    <a:lumMod val="85000"/>
                    <a:lumOff val="15000"/>
                  </a:schemeClr>
                </a:solidFill>
              </a:rPr>
              <a:t> </a:t>
            </a:r>
            <a:r>
              <a:rPr lang="pl-PL" sz="1800" dirty="0" err="1">
                <a:solidFill>
                  <a:schemeClr val="bg1">
                    <a:lumMod val="85000"/>
                    <a:lumOff val="15000"/>
                  </a:schemeClr>
                </a:solidFill>
              </a:rPr>
              <a:t>cooperation</a:t>
            </a:r>
            <a:r>
              <a:rPr lang="pl-PL" sz="1800" dirty="0">
                <a:solidFill>
                  <a:schemeClr val="bg1">
                    <a:lumMod val="85000"/>
                    <a:lumOff val="15000"/>
                  </a:schemeClr>
                </a:solidFill>
              </a:rPr>
              <a:t> </a:t>
            </a:r>
            <a:r>
              <a:rPr lang="pl-PL" sz="1800" dirty="0" err="1">
                <a:solidFill>
                  <a:schemeClr val="bg1">
                    <a:lumMod val="85000"/>
                    <a:lumOff val="15000"/>
                  </a:schemeClr>
                </a:solidFill>
              </a:rPr>
              <a:t>between</a:t>
            </a:r>
            <a:r>
              <a:rPr lang="pl-PL" sz="1800" dirty="0">
                <a:solidFill>
                  <a:schemeClr val="bg1">
                    <a:lumMod val="85000"/>
                    <a:lumOff val="15000"/>
                  </a:schemeClr>
                </a:solidFill>
              </a:rPr>
              <a:t> </a:t>
            </a:r>
            <a:r>
              <a:rPr lang="pl-PL" sz="1800" dirty="0" err="1">
                <a:solidFill>
                  <a:schemeClr val="bg1">
                    <a:lumMod val="85000"/>
                    <a:lumOff val="15000"/>
                  </a:schemeClr>
                </a:solidFill>
              </a:rPr>
              <a:t>vocational</a:t>
            </a:r>
            <a:r>
              <a:rPr lang="pl-PL" sz="1800" dirty="0">
                <a:solidFill>
                  <a:schemeClr val="bg1">
                    <a:lumMod val="85000"/>
                    <a:lumOff val="15000"/>
                  </a:schemeClr>
                </a:solidFill>
              </a:rPr>
              <a:t> </a:t>
            </a:r>
            <a:r>
              <a:rPr lang="pl-PL" sz="1800" dirty="0" err="1">
                <a:solidFill>
                  <a:schemeClr val="bg1">
                    <a:lumMod val="85000"/>
                    <a:lumOff val="15000"/>
                  </a:schemeClr>
                </a:solidFill>
              </a:rPr>
              <a:t>schools</a:t>
            </a:r>
            <a:r>
              <a:rPr lang="pl-PL" sz="1800" dirty="0">
                <a:solidFill>
                  <a:schemeClr val="bg1">
                    <a:lumMod val="85000"/>
                    <a:lumOff val="15000"/>
                  </a:schemeClr>
                </a:solidFill>
              </a:rPr>
              <a:t> and </a:t>
            </a:r>
            <a:r>
              <a:rPr lang="pl-PL" sz="1800" dirty="0" err="1">
                <a:solidFill>
                  <a:schemeClr val="bg1">
                    <a:lumMod val="85000"/>
                    <a:lumOff val="15000"/>
                  </a:schemeClr>
                </a:solidFill>
              </a:rPr>
              <a:t>companies</a:t>
            </a:r>
            <a:r>
              <a:rPr lang="pl-PL" sz="1800" dirty="0">
                <a:solidFill>
                  <a:schemeClr val="bg1">
                    <a:lumMod val="85000"/>
                    <a:lumOff val="15000"/>
                  </a:schemeClr>
                </a:solidFill>
              </a:rPr>
              <a:t> (to </a:t>
            </a:r>
            <a:r>
              <a:rPr lang="pl-PL" sz="1800" dirty="0" err="1">
                <a:solidFill>
                  <a:schemeClr val="bg1">
                    <a:lumMod val="85000"/>
                    <a:lumOff val="15000"/>
                  </a:schemeClr>
                </a:solidFill>
              </a:rPr>
              <a:t>create</a:t>
            </a:r>
            <a:r>
              <a:rPr lang="pl-PL" sz="1800" dirty="0">
                <a:solidFill>
                  <a:schemeClr val="bg1">
                    <a:lumMod val="85000"/>
                    <a:lumOff val="15000"/>
                  </a:schemeClr>
                </a:solidFill>
              </a:rPr>
              <a:t> the real </a:t>
            </a:r>
            <a:r>
              <a:rPr lang="pl-PL" sz="1800" dirty="0" err="1">
                <a:solidFill>
                  <a:schemeClr val="bg1">
                    <a:lumMod val="85000"/>
                    <a:lumOff val="15000"/>
                  </a:schemeClr>
                </a:solidFill>
              </a:rPr>
              <a:t>possibilities</a:t>
            </a:r>
            <a:r>
              <a:rPr lang="pl-PL" sz="1800" dirty="0">
                <a:solidFill>
                  <a:schemeClr val="bg1">
                    <a:lumMod val="85000"/>
                    <a:lumOff val="15000"/>
                  </a:schemeClr>
                </a:solidFill>
              </a:rPr>
              <a:t> for </a:t>
            </a:r>
            <a:r>
              <a:rPr lang="pl-PL" sz="1800" dirty="0" err="1">
                <a:solidFill>
                  <a:schemeClr val="bg1">
                    <a:lumMod val="85000"/>
                    <a:lumOff val="15000"/>
                  </a:schemeClr>
                </a:solidFill>
              </a:rPr>
              <a:t>training</a:t>
            </a:r>
            <a:r>
              <a:rPr lang="pl-PL" sz="1800" dirty="0">
                <a:solidFill>
                  <a:schemeClr val="bg1">
                    <a:lumMod val="85000"/>
                    <a:lumOff val="15000"/>
                  </a:schemeClr>
                </a:solidFill>
              </a:rPr>
              <a:t> </a:t>
            </a:r>
            <a:r>
              <a:rPr lang="pl-PL" sz="1800" dirty="0" err="1">
                <a:solidFill>
                  <a:schemeClr val="bg1">
                    <a:lumMod val="85000"/>
                    <a:lumOff val="15000"/>
                  </a:schemeClr>
                </a:solidFill>
              </a:rPr>
              <a:t>at</a:t>
            </a:r>
            <a:r>
              <a:rPr lang="pl-PL" sz="1800" dirty="0">
                <a:solidFill>
                  <a:schemeClr val="bg1">
                    <a:lumMod val="85000"/>
                    <a:lumOff val="15000"/>
                  </a:schemeClr>
                </a:solidFill>
              </a:rPr>
              <a:t> </a:t>
            </a:r>
            <a:r>
              <a:rPr lang="pl-PL" sz="1800" dirty="0" err="1">
                <a:solidFill>
                  <a:schemeClr val="bg1">
                    <a:lumMod val="85000"/>
                    <a:lumOff val="15000"/>
                  </a:schemeClr>
                </a:solidFill>
              </a:rPr>
              <a:t>construction</a:t>
            </a:r>
            <a:r>
              <a:rPr lang="pl-PL" sz="1800" dirty="0">
                <a:solidFill>
                  <a:schemeClr val="bg1">
                    <a:lumMod val="85000"/>
                    <a:lumOff val="15000"/>
                  </a:schemeClr>
                </a:solidFill>
              </a:rPr>
              <a:t> </a:t>
            </a:r>
            <a:r>
              <a:rPr lang="pl-PL" sz="1800" dirty="0" err="1">
                <a:solidFill>
                  <a:schemeClr val="bg1">
                    <a:lumMod val="85000"/>
                    <a:lumOff val="15000"/>
                  </a:schemeClr>
                </a:solidFill>
              </a:rPr>
              <a:t>sites</a:t>
            </a:r>
            <a:r>
              <a:rPr lang="pl-PL" sz="1800" dirty="0">
                <a:solidFill>
                  <a:schemeClr val="bg1">
                    <a:lumMod val="85000"/>
                    <a:lumOff val="15000"/>
                  </a:schemeClr>
                </a:solidFill>
              </a:rPr>
              <a:t>)- </a:t>
            </a:r>
            <a:r>
              <a:rPr lang="pl-PL" sz="1800" dirty="0" err="1">
                <a:solidFill>
                  <a:schemeClr val="bg1">
                    <a:lumMod val="85000"/>
                    <a:lumOff val="15000"/>
                  </a:schemeClr>
                </a:solidFill>
              </a:rPr>
              <a:t>systemic</a:t>
            </a:r>
            <a:r>
              <a:rPr lang="pl-PL" sz="1800" dirty="0">
                <a:solidFill>
                  <a:schemeClr val="bg1">
                    <a:lumMod val="85000"/>
                    <a:lumOff val="15000"/>
                  </a:schemeClr>
                </a:solidFill>
              </a:rPr>
              <a:t> </a:t>
            </a:r>
            <a:r>
              <a:rPr lang="pl-PL" sz="1800" dirty="0" err="1">
                <a:solidFill>
                  <a:schemeClr val="bg1">
                    <a:lumMod val="85000"/>
                    <a:lumOff val="15000"/>
                  </a:schemeClr>
                </a:solidFill>
              </a:rPr>
              <a:t>support</a:t>
            </a:r>
            <a:r>
              <a:rPr lang="pl-PL" sz="1800" dirty="0">
                <a:solidFill>
                  <a:schemeClr val="bg1">
                    <a:lumMod val="85000"/>
                    <a:lumOff val="15000"/>
                  </a:schemeClr>
                </a:solidFill>
              </a:rPr>
              <a:t> for </a:t>
            </a:r>
            <a:r>
              <a:rPr lang="pl-PL" sz="1800" dirty="0" err="1">
                <a:solidFill>
                  <a:schemeClr val="bg1">
                    <a:lumMod val="85000"/>
                    <a:lumOff val="15000"/>
                  </a:schemeClr>
                </a:solidFill>
              </a:rPr>
              <a:t>organising</a:t>
            </a:r>
            <a:r>
              <a:rPr lang="pl-PL" sz="1800" dirty="0">
                <a:solidFill>
                  <a:schemeClr val="bg1">
                    <a:lumMod val="85000"/>
                    <a:lumOff val="15000"/>
                  </a:schemeClr>
                </a:solidFill>
              </a:rPr>
              <a:t> </a:t>
            </a:r>
            <a:r>
              <a:rPr lang="pl-PL" sz="1800" b="1" dirty="0">
                <a:solidFill>
                  <a:schemeClr val="bg1">
                    <a:lumMod val="85000"/>
                    <a:lumOff val="15000"/>
                  </a:schemeClr>
                </a:solidFill>
              </a:rPr>
              <a:t>real </a:t>
            </a:r>
            <a:r>
              <a:rPr lang="pl-PL" sz="1800" b="1" dirty="0" err="1">
                <a:solidFill>
                  <a:schemeClr val="bg1">
                    <a:lumMod val="85000"/>
                    <a:lumOff val="15000"/>
                  </a:schemeClr>
                </a:solidFill>
              </a:rPr>
              <a:t>work-based</a:t>
            </a:r>
            <a:r>
              <a:rPr lang="pl-PL" sz="1800" b="1" dirty="0">
                <a:solidFill>
                  <a:schemeClr val="bg1">
                    <a:lumMod val="85000"/>
                    <a:lumOff val="15000"/>
                  </a:schemeClr>
                </a:solidFill>
              </a:rPr>
              <a:t> learning</a:t>
            </a:r>
            <a:endParaRPr lang="pl-PL" sz="1800" dirty="0">
              <a:solidFill>
                <a:schemeClr val="bg1">
                  <a:lumMod val="85000"/>
                  <a:lumOff val="15000"/>
                </a:schemeClr>
              </a:solidFill>
            </a:endParaRPr>
          </a:p>
          <a:p>
            <a:pPr marL="742950" lvl="1" indent="-285750">
              <a:buFont typeface="Arial" panose="020B0604020202020204" pitchFamily="34" charset="0"/>
              <a:buChar char="•"/>
            </a:pPr>
            <a:r>
              <a:rPr lang="pl-PL" sz="1800" dirty="0" err="1">
                <a:solidFill>
                  <a:schemeClr val="bg1">
                    <a:lumMod val="85000"/>
                    <a:lumOff val="15000"/>
                  </a:schemeClr>
                </a:solidFill>
              </a:rPr>
              <a:t>Building</a:t>
            </a:r>
            <a:r>
              <a:rPr lang="pl-PL" sz="1800" dirty="0">
                <a:solidFill>
                  <a:schemeClr val="bg1">
                    <a:lumMod val="85000"/>
                    <a:lumOff val="15000"/>
                  </a:schemeClr>
                </a:solidFill>
              </a:rPr>
              <a:t> the „</a:t>
            </a:r>
            <a:r>
              <a:rPr lang="pl-PL" sz="1800" dirty="0" err="1">
                <a:solidFill>
                  <a:schemeClr val="bg1">
                    <a:lumMod val="85000"/>
                    <a:lumOff val="15000"/>
                  </a:schemeClr>
                </a:solidFill>
              </a:rPr>
              <a:t>culture</a:t>
            </a:r>
            <a:r>
              <a:rPr lang="pl-PL" sz="1800" dirty="0">
                <a:solidFill>
                  <a:schemeClr val="bg1">
                    <a:lumMod val="85000"/>
                    <a:lumOff val="15000"/>
                  </a:schemeClr>
                </a:solidFill>
              </a:rPr>
              <a:t> of  </a:t>
            </a:r>
            <a:r>
              <a:rPr lang="pl-PL" sz="1800" dirty="0" err="1">
                <a:solidFill>
                  <a:schemeClr val="bg1">
                    <a:lumMod val="85000"/>
                    <a:lumOff val="15000"/>
                  </a:schemeClr>
                </a:solidFill>
              </a:rPr>
              <a:t>qualifications</a:t>
            </a:r>
            <a:r>
              <a:rPr lang="pl-PL" sz="1800" dirty="0">
                <a:solidFill>
                  <a:schemeClr val="bg1">
                    <a:lumMod val="85000"/>
                    <a:lumOff val="15000"/>
                  </a:schemeClr>
                </a:solidFill>
              </a:rPr>
              <a:t>”  (in </a:t>
            </a:r>
            <a:r>
              <a:rPr lang="pl-PL" sz="1800" dirty="0" err="1">
                <a:solidFill>
                  <a:schemeClr val="bg1">
                    <a:lumMod val="85000"/>
                    <a:lumOff val="15000"/>
                  </a:schemeClr>
                </a:solidFill>
              </a:rPr>
              <a:t>renovation</a:t>
            </a:r>
            <a:r>
              <a:rPr lang="pl-PL" sz="1800" dirty="0">
                <a:solidFill>
                  <a:schemeClr val="bg1">
                    <a:lumMod val="85000"/>
                    <a:lumOff val="15000"/>
                  </a:schemeClr>
                </a:solidFill>
              </a:rPr>
              <a:t> </a:t>
            </a:r>
            <a:r>
              <a:rPr lang="pl-PL" sz="1800" dirty="0" err="1">
                <a:solidFill>
                  <a:schemeClr val="bg1">
                    <a:lumMod val="85000"/>
                    <a:lumOff val="15000"/>
                  </a:schemeClr>
                </a:solidFill>
              </a:rPr>
              <a:t>work</a:t>
            </a:r>
            <a:r>
              <a:rPr lang="pl-PL" sz="1800" dirty="0">
                <a:solidFill>
                  <a:schemeClr val="bg1">
                    <a:lumMod val="85000"/>
                    <a:lumOff val="15000"/>
                  </a:schemeClr>
                </a:solidFill>
              </a:rPr>
              <a:t> not </a:t>
            </a:r>
            <a:r>
              <a:rPr lang="pl-PL" sz="1800" dirty="0" err="1">
                <a:solidFill>
                  <a:schemeClr val="bg1">
                    <a:lumMod val="85000"/>
                    <a:lumOff val="15000"/>
                  </a:schemeClr>
                </a:solidFill>
              </a:rPr>
              <a:t>only</a:t>
            </a:r>
            <a:r>
              <a:rPr lang="pl-PL" sz="1800" dirty="0">
                <a:solidFill>
                  <a:schemeClr val="bg1">
                    <a:lumMod val="85000"/>
                    <a:lumOff val="15000"/>
                  </a:schemeClr>
                </a:solidFill>
              </a:rPr>
              <a:t> </a:t>
            </a:r>
            <a:r>
              <a:rPr lang="pl-PL" sz="1800" dirty="0" err="1">
                <a:solidFill>
                  <a:schemeClr val="bg1">
                    <a:lumMod val="85000"/>
                    <a:lumOff val="15000"/>
                  </a:schemeClr>
                </a:solidFill>
              </a:rPr>
              <a:t>time</a:t>
            </a:r>
            <a:r>
              <a:rPr lang="pl-PL" sz="1800" dirty="0">
                <a:solidFill>
                  <a:schemeClr val="bg1">
                    <a:lumMod val="85000"/>
                    <a:lumOff val="15000"/>
                  </a:schemeClr>
                </a:solidFill>
              </a:rPr>
              <a:t> and </a:t>
            </a:r>
            <a:r>
              <a:rPr lang="pl-PL" sz="1800" dirty="0" err="1">
                <a:solidFill>
                  <a:schemeClr val="bg1">
                    <a:lumMod val="85000"/>
                    <a:lumOff val="15000"/>
                  </a:schemeClr>
                </a:solidFill>
              </a:rPr>
              <a:t>price</a:t>
            </a:r>
            <a:r>
              <a:rPr lang="pl-PL" sz="1800" dirty="0">
                <a:solidFill>
                  <a:schemeClr val="bg1">
                    <a:lumMod val="85000"/>
                    <a:lumOff val="15000"/>
                  </a:schemeClr>
                </a:solidFill>
              </a:rPr>
              <a:t> </a:t>
            </a:r>
            <a:r>
              <a:rPr lang="pl-PL" sz="1800" dirty="0" err="1">
                <a:solidFill>
                  <a:schemeClr val="bg1">
                    <a:lumMod val="85000"/>
                    <a:lumOff val="15000"/>
                  </a:schemeClr>
                </a:solidFill>
              </a:rPr>
              <a:t>are</a:t>
            </a:r>
            <a:r>
              <a:rPr lang="pl-PL" sz="1800" dirty="0">
                <a:solidFill>
                  <a:schemeClr val="bg1">
                    <a:lumMod val="85000"/>
                    <a:lumOff val="15000"/>
                  </a:schemeClr>
                </a:solidFill>
              </a:rPr>
              <a:t> </a:t>
            </a:r>
            <a:r>
              <a:rPr lang="pl-PL" sz="1800" dirty="0" err="1">
                <a:solidFill>
                  <a:schemeClr val="bg1">
                    <a:lumMod val="85000"/>
                    <a:lumOff val="15000"/>
                  </a:schemeClr>
                </a:solidFill>
              </a:rPr>
              <a:t>important</a:t>
            </a:r>
            <a:r>
              <a:rPr lang="pl-PL" sz="1800" dirty="0">
                <a:solidFill>
                  <a:schemeClr val="bg1">
                    <a:lumMod val="85000"/>
                    <a:lumOff val="15000"/>
                  </a:schemeClr>
                </a:solidFill>
              </a:rPr>
              <a:t>!)</a:t>
            </a:r>
          </a:p>
          <a:p>
            <a:pPr marL="742950" lvl="1" indent="-285750">
              <a:buFont typeface="Arial" panose="020B0604020202020204" pitchFamily="34" charset="0"/>
              <a:buChar char="•"/>
            </a:pPr>
            <a:r>
              <a:rPr lang="pl-PL" sz="1800" dirty="0">
                <a:solidFill>
                  <a:schemeClr val="bg1">
                    <a:lumMod val="85000"/>
                    <a:lumOff val="15000"/>
                  </a:schemeClr>
                </a:solidFill>
                <a:highlight>
                  <a:srgbClr val="FFFF00"/>
                </a:highlight>
              </a:rPr>
              <a:t>C</a:t>
            </a:r>
            <a:r>
              <a:rPr lang="en-US" sz="1800" dirty="0" err="1">
                <a:solidFill>
                  <a:schemeClr val="bg1">
                    <a:lumMod val="85000"/>
                    <a:lumOff val="15000"/>
                  </a:schemeClr>
                </a:solidFill>
                <a:highlight>
                  <a:srgbClr val="FFFF00"/>
                </a:highlight>
              </a:rPr>
              <a:t>reation</a:t>
            </a:r>
            <a:r>
              <a:rPr lang="en-US" sz="1800" dirty="0">
                <a:solidFill>
                  <a:schemeClr val="bg1">
                    <a:lumMod val="85000"/>
                    <a:lumOff val="15000"/>
                  </a:schemeClr>
                </a:solidFill>
                <a:highlight>
                  <a:srgbClr val="FFFF00"/>
                </a:highlight>
              </a:rPr>
              <a:t> of sectoral training </a:t>
            </a:r>
            <a:r>
              <a:rPr lang="en-US" sz="1800" dirty="0" err="1">
                <a:solidFill>
                  <a:schemeClr val="bg1">
                    <a:lumMod val="85000"/>
                    <a:lumOff val="15000"/>
                  </a:schemeClr>
                </a:solidFill>
                <a:highlight>
                  <a:srgbClr val="FFFF00"/>
                </a:highlight>
              </a:rPr>
              <a:t>centres</a:t>
            </a:r>
            <a:r>
              <a:rPr lang="en-US" sz="1800" dirty="0">
                <a:solidFill>
                  <a:schemeClr val="bg1">
                    <a:lumMod val="85000"/>
                    <a:lumOff val="15000"/>
                  </a:schemeClr>
                </a:solidFill>
                <a:highlight>
                  <a:srgbClr val="FFFF00"/>
                </a:highlight>
              </a:rPr>
              <a:t> where qualifications can be acquired/developed outside the school system</a:t>
            </a: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3" name="Picture 4" descr="Pologne Drapeau Icône PNG transparents - StickPNG">
            <a:extLst>
              <a:ext uri="{FF2B5EF4-FFF2-40B4-BE49-F238E27FC236}">
                <a16:creationId xmlns:a16="http://schemas.microsoft.com/office/drawing/2014/main" id="{2F6F356E-1594-E6FE-A11B-1CA8A3057C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6645" y="3722872"/>
            <a:ext cx="1316561" cy="1316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05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en-US" dirty="0"/>
              <a:t>Sharing experience of training future site managers and team leaders in Italy</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3599315"/>
          </a:xfrm>
        </p:spPr>
        <p:txBody>
          <a:bodyPr>
            <a:normAutofit/>
          </a:bodyPr>
          <a:lstStyle/>
          <a:p>
            <a:r>
              <a:rPr lang="en-US" sz="1800" i="1" dirty="0">
                <a:solidFill>
                  <a:srgbClr val="7030A0"/>
                </a:solidFill>
              </a:rPr>
              <a:t>Indicate a few key words or short phrases that you will comment on orally during the meeting.</a:t>
            </a:r>
          </a:p>
          <a:p>
            <a:pPr marL="742950" lvl="1" indent="-285750">
              <a:buFont typeface="Arial" panose="020B0604020202020204" pitchFamily="34" charset="0"/>
              <a:buChar char="•"/>
            </a:pPr>
            <a:r>
              <a:rPr lang="en-US" sz="1800" dirty="0">
                <a:solidFill>
                  <a:schemeClr val="bg1">
                    <a:lumMod val="85000"/>
                    <a:lumOff val="15000"/>
                  </a:schemeClr>
                </a:solidFill>
              </a:rPr>
              <a:t>New training experience</a:t>
            </a:r>
          </a:p>
          <a:p>
            <a:pPr marL="742950" lvl="1" indent="-285750">
              <a:buFont typeface="Arial" panose="020B0604020202020204" pitchFamily="34" charset="0"/>
              <a:buChar char="•"/>
            </a:pPr>
            <a:r>
              <a:rPr lang="en-US" sz="1800" dirty="0">
                <a:solidFill>
                  <a:schemeClr val="bg1">
                    <a:lumMod val="85000"/>
                    <a:lumOff val="15000"/>
                  </a:schemeClr>
                </a:solidFill>
              </a:rPr>
              <a:t>Confrontation team leader/site manager</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Observation of work phases</a:t>
            </a:r>
          </a:p>
          <a:p>
            <a:pPr marL="742950" lvl="1" indent="-285750">
              <a:buFont typeface="Arial" panose="020B0604020202020204" pitchFamily="34" charset="0"/>
              <a:buChar char="•"/>
            </a:pPr>
            <a:r>
              <a:rPr lang="en-US" sz="1800" dirty="0">
                <a:solidFill>
                  <a:schemeClr val="bg1">
                    <a:lumMod val="85000"/>
                    <a:lumOff val="15000"/>
                  </a:schemeClr>
                </a:solidFill>
              </a:rPr>
              <a:t>Awareness of roles</a:t>
            </a:r>
          </a:p>
          <a:p>
            <a:pPr lvl="1"/>
            <a:endParaRPr lang="en-US" sz="1800" dirty="0">
              <a:solidFill>
                <a:schemeClr val="bg1">
                  <a:lumMod val="85000"/>
                  <a:lumOff val="15000"/>
                </a:schemeClr>
              </a:solidFill>
            </a:endParaRPr>
          </a:p>
          <a:p>
            <a:r>
              <a:rPr lang="en-US" sz="2000" dirty="0">
                <a:solidFill>
                  <a:schemeClr val="bg1">
                    <a:lumMod val="85000"/>
                    <a:lumOff val="15000"/>
                  </a:schemeClr>
                </a:solidFill>
              </a:rPr>
              <a:t>What should be changed or improved?</a:t>
            </a:r>
          </a:p>
          <a:p>
            <a:pPr marL="742950" lvl="1" indent="-285750">
              <a:buFont typeface="Arial" panose="020B0604020202020204" pitchFamily="34" charset="0"/>
              <a:buChar char="•"/>
            </a:pPr>
            <a:r>
              <a:rPr lang="en-US" sz="1800" dirty="0">
                <a:solidFill>
                  <a:schemeClr val="bg1">
                    <a:lumMod val="85000"/>
                    <a:lumOff val="15000"/>
                  </a:schemeClr>
                </a:solidFill>
              </a:rPr>
              <a:t>Involving all workers</a:t>
            </a:r>
          </a:p>
          <a:p>
            <a:pPr marL="742950" lvl="1" indent="-285750">
              <a:buFont typeface="Arial" panose="020B0604020202020204" pitchFamily="34" charset="0"/>
              <a:buChar char="•"/>
            </a:pPr>
            <a:r>
              <a:rPr lang="en-US" sz="1800" dirty="0">
                <a:solidFill>
                  <a:schemeClr val="bg1">
                    <a:lumMod val="85000"/>
                    <a:lumOff val="15000"/>
                  </a:schemeClr>
                </a:solidFill>
              </a:rPr>
              <a:t>Simplify assessment tools</a:t>
            </a:r>
            <a:endParaRPr lang="fr-FR" sz="1800" dirty="0">
              <a:solidFill>
                <a:schemeClr val="bg1">
                  <a:lumMod val="85000"/>
                  <a:lumOff val="15000"/>
                </a:schemeClr>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3" name="Picture 16" descr="Image du drapeau de l'Italie - Country flags">
            <a:extLst>
              <a:ext uri="{FF2B5EF4-FFF2-40B4-BE49-F238E27FC236}">
                <a16:creationId xmlns:a16="http://schemas.microsoft.com/office/drawing/2014/main" id="{E59377FC-C78A-6225-8198-1F0A4C5AFE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17606" y="4688801"/>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32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a:t>Partager l'expérience de la formation des futurs chefs de site et chefs d'équipe...</a:t>
            </a:r>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680323" y="2130395"/>
            <a:ext cx="10351471" cy="4314650"/>
          </a:xfrm>
        </p:spPr>
        <p:txBody>
          <a:bodyPr>
            <a:normAutofit/>
          </a:bodyPr>
          <a:lstStyle/>
          <a:p>
            <a:r>
              <a:rPr lang="en-US" sz="1800" i="1" dirty="0">
                <a:solidFill>
                  <a:srgbClr val="7030A0"/>
                </a:solidFill>
              </a:rPr>
              <a:t>Indicate a few key words or short phrases that you will comment on orally during the meeting </a:t>
            </a:r>
          </a:p>
          <a:p>
            <a:pPr marL="742950" lvl="1" indent="-285750">
              <a:lnSpc>
                <a:spcPct val="100000"/>
              </a:lnSpc>
              <a:buFont typeface="Arial" panose="020B0604020202020204" pitchFamily="34" charset="0"/>
              <a:buChar char="•"/>
            </a:pPr>
            <a:r>
              <a:rPr lang="en-US" sz="1600" i="1" dirty="0">
                <a:solidFill>
                  <a:schemeClr val="bg1"/>
                </a:solidFill>
              </a:rPr>
              <a:t>Relevance of grids 1 and 2. Using a real-life situation as a learning situation helps you to achieve your objectives.</a:t>
            </a:r>
          </a:p>
          <a:p>
            <a:pPr marL="742950" lvl="1" indent="-285750">
              <a:buFont typeface="Arial" panose="020B0604020202020204" pitchFamily="34" charset="0"/>
              <a:buChar char="•"/>
            </a:pPr>
            <a:r>
              <a:rPr lang="en-US" sz="1600" i="1" dirty="0">
                <a:solidFill>
                  <a:schemeClr val="bg1"/>
                </a:solidFill>
              </a:rPr>
              <a:t>Exchanges of practice take place more naturally</a:t>
            </a:r>
          </a:p>
          <a:p>
            <a:pPr marL="742950" lvl="1" indent="-285750">
              <a:buFont typeface="Arial" panose="020B0604020202020204" pitchFamily="34" charset="0"/>
              <a:buChar char="•"/>
            </a:pPr>
            <a:r>
              <a:rPr lang="en-US" sz="1600" i="1" dirty="0">
                <a:solidFill>
                  <a:schemeClr val="bg1"/>
                </a:solidFill>
              </a:rPr>
              <a:t>Several solutions to a problem are possible. There isn't just one!</a:t>
            </a:r>
          </a:p>
          <a:p>
            <a:pPr marL="742950" lvl="1" indent="-285750">
              <a:buFont typeface="Arial" panose="020B0604020202020204" pitchFamily="34" charset="0"/>
              <a:buChar char="•"/>
            </a:pPr>
            <a:r>
              <a:rPr lang="en-US" sz="1600" i="1" dirty="0">
                <a:solidFill>
                  <a:schemeClr val="bg1"/>
                </a:solidFill>
              </a:rPr>
              <a:t>Awareness of the importance of the preparation phase of a renovation project and of environmental management.</a:t>
            </a:r>
          </a:p>
          <a:p>
            <a:pPr marL="742950" lvl="1" indent="-285750">
              <a:buFont typeface="Arial" panose="020B0604020202020204" pitchFamily="34" charset="0"/>
              <a:buChar char="•"/>
            </a:pPr>
            <a:r>
              <a:rPr lang="en-US" sz="1600" i="1" dirty="0">
                <a:solidFill>
                  <a:schemeClr val="bg1"/>
                </a:solidFill>
              </a:rPr>
              <a:t>Awareness of the impact of your actions on the success and profitability of a project.</a:t>
            </a:r>
            <a:endParaRPr lang="fr-FR" sz="1600" i="1" dirty="0">
              <a:solidFill>
                <a:schemeClr val="bg1"/>
              </a:solidFill>
            </a:endParaRPr>
          </a:p>
          <a:p>
            <a:pPr marL="742950" lvl="1" indent="-285750">
              <a:buFont typeface="Arial" panose="020B0604020202020204" pitchFamily="34" charset="0"/>
              <a:buChar char="•"/>
            </a:pPr>
            <a:endParaRPr lang="fr-FR" sz="1600" i="1" dirty="0">
              <a:solidFill>
                <a:schemeClr val="bg1"/>
              </a:solidFill>
            </a:endParaRPr>
          </a:p>
          <a:p>
            <a:r>
              <a:rPr lang="en-US" sz="1800" dirty="0">
                <a:solidFill>
                  <a:schemeClr val="bg1">
                    <a:lumMod val="85000"/>
                    <a:lumOff val="15000"/>
                  </a:schemeClr>
                </a:solidFill>
              </a:rPr>
              <a:t>What should be changed or improved </a:t>
            </a:r>
            <a:r>
              <a:rPr lang="fr-FR" sz="1800" i="1" dirty="0">
                <a:solidFill>
                  <a:schemeClr val="bg1"/>
                </a:solidFill>
              </a:rPr>
              <a:t>?</a:t>
            </a:r>
          </a:p>
          <a:p>
            <a:pPr marL="742950" lvl="1" indent="-285750">
              <a:buFont typeface="Arial" panose="020B0604020202020204" pitchFamily="34" charset="0"/>
              <a:buChar char="•"/>
            </a:pPr>
            <a:endParaRPr lang="fr-FR" sz="1600" i="1" dirty="0">
              <a:solidFill>
                <a:schemeClr val="bg1"/>
              </a:solidFill>
            </a:endParaRPr>
          </a:p>
          <a:p>
            <a:pPr marL="742950" lvl="1" indent="-285750">
              <a:buFont typeface="Arial" panose="020B0604020202020204" pitchFamily="34" charset="0"/>
              <a:buChar char="•"/>
            </a:pPr>
            <a:r>
              <a:rPr lang="en-US" sz="1600" i="1" dirty="0">
                <a:solidFill>
                  <a:schemeClr val="bg1"/>
                </a:solidFill>
                <a:highlight>
                  <a:srgbClr val="FFFF00"/>
                </a:highlight>
              </a:rPr>
              <a:t>Grid 3 on positioning is a dialogue tool to be used with the employer prior to the training course.</a:t>
            </a:r>
          </a:p>
          <a:p>
            <a:pPr marL="742950" lvl="1" indent="-285750">
              <a:buFont typeface="Arial" panose="020B0604020202020204" pitchFamily="34" charset="0"/>
              <a:buChar char="•"/>
            </a:pPr>
            <a:r>
              <a:rPr lang="en-US" sz="1600" i="1" dirty="0">
                <a:solidFill>
                  <a:schemeClr val="bg1"/>
                </a:solidFill>
                <a:highlight>
                  <a:srgbClr val="FFFF00"/>
                </a:highlight>
              </a:rPr>
              <a:t>The coexistence of grids 3 and 4 is not necessarily relevant in the case of short training courses.</a:t>
            </a:r>
            <a:r>
              <a:rPr lang="fr-FR" sz="1600" i="1" dirty="0">
                <a:solidFill>
                  <a:schemeClr val="bg1"/>
                </a:solidFill>
                <a:highlight>
                  <a:srgbClr val="FFFF00"/>
                </a:highlight>
              </a:rPr>
              <a:t>.</a:t>
            </a:r>
          </a:p>
          <a:p>
            <a:pPr lvl="1"/>
            <a:endParaRPr lang="fr-FR" sz="1600" dirty="0">
              <a:solidFill>
                <a:schemeClr val="bg1"/>
              </a:solidFill>
            </a:endParaRPr>
          </a:p>
        </p:txBody>
      </p:sp>
      <p:pic>
        <p:nvPicPr>
          <p:cNvPr id="5" name="Image 4" descr="Une image contenant texte, clipart&#10;&#10;Description générée automatiquement">
            <a:extLst>
              <a:ext uri="{FF2B5EF4-FFF2-40B4-BE49-F238E27FC236}">
                <a16:creationId xmlns:a16="http://schemas.microsoft.com/office/drawing/2014/main" id="{7AF46A0E-C1A3-5220-2EC3-2BB83A2667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3" name="Picture 2" descr="France Drapeau arrondi PNG transparents - StickPNG">
            <a:extLst>
              <a:ext uri="{FF2B5EF4-FFF2-40B4-BE49-F238E27FC236}">
                <a16:creationId xmlns:a16="http://schemas.microsoft.com/office/drawing/2014/main" id="{BF8DAAEF-D915-0206-D904-BB4FD96A70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6363" y="3930052"/>
            <a:ext cx="1270861" cy="95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85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04CB52-AD58-5B07-600E-2D80EF0BAA15}"/>
              </a:ext>
            </a:extLst>
          </p:cNvPr>
          <p:cNvSpPr>
            <a:spLocks noGrp="1"/>
          </p:cNvSpPr>
          <p:nvPr>
            <p:ph type="title"/>
          </p:nvPr>
        </p:nvSpPr>
        <p:spPr/>
        <p:txBody>
          <a:bodyPr/>
          <a:lstStyle/>
          <a:p>
            <a:r>
              <a:rPr lang="fr-FR" dirty="0" err="1"/>
              <a:t>Supporting</a:t>
            </a:r>
            <a:r>
              <a:rPr lang="fr-FR" dirty="0"/>
              <a:t> and </a:t>
            </a:r>
            <a:r>
              <a:rPr lang="fr-FR" dirty="0" err="1"/>
              <a:t>professionalising</a:t>
            </a:r>
            <a:r>
              <a:rPr lang="fr-FR" dirty="0"/>
              <a:t> </a:t>
            </a:r>
            <a:r>
              <a:rPr lang="fr-FR" dirty="0" err="1"/>
              <a:t>trainers</a:t>
            </a:r>
            <a:r>
              <a:rPr lang="fr-FR" dirty="0"/>
              <a:t>: </a:t>
            </a:r>
            <a:br>
              <a:rPr lang="fr-FR" sz="2400" dirty="0"/>
            </a:br>
            <a:r>
              <a:rPr lang="en-US" dirty="0"/>
              <a:t>how did you experience this?</a:t>
            </a:r>
            <a:endParaRPr lang="fr-FR" dirty="0"/>
          </a:p>
        </p:txBody>
      </p:sp>
      <p:sp>
        <p:nvSpPr>
          <p:cNvPr id="4" name="Espace réservé du texte 3">
            <a:extLst>
              <a:ext uri="{FF2B5EF4-FFF2-40B4-BE49-F238E27FC236}">
                <a16:creationId xmlns:a16="http://schemas.microsoft.com/office/drawing/2014/main" id="{44E26CB3-1C00-F253-3D76-04099D39D124}"/>
              </a:ext>
            </a:extLst>
          </p:cNvPr>
          <p:cNvSpPr>
            <a:spLocks noGrp="1"/>
          </p:cNvSpPr>
          <p:nvPr>
            <p:ph type="body" sz="half" idx="2"/>
          </p:nvPr>
        </p:nvSpPr>
        <p:spPr>
          <a:xfrm>
            <a:off x="309283" y="2426230"/>
            <a:ext cx="11573923" cy="3599315"/>
          </a:xfrm>
        </p:spPr>
        <p:txBody>
          <a:bodyPr>
            <a:noAutofit/>
          </a:bodyPr>
          <a:lstStyle/>
          <a:p>
            <a:r>
              <a:rPr lang="en-US" sz="1800" i="1" dirty="0">
                <a:solidFill>
                  <a:srgbClr val="7030A0"/>
                </a:solidFill>
              </a:rPr>
              <a:t>Indicate a few key words or short phrases that you will comment on orally during the meeting.</a:t>
            </a:r>
          </a:p>
          <a:p>
            <a:pPr marL="742950" lvl="1" indent="-285750">
              <a:buFont typeface="Arial" panose="020B0604020202020204" pitchFamily="34" charset="0"/>
              <a:buChar char="•"/>
            </a:pPr>
            <a:r>
              <a:rPr lang="en-US" sz="1800" dirty="0">
                <a:solidFill>
                  <a:schemeClr val="bg1">
                    <a:lumMod val="85000"/>
                    <a:lumOff val="15000"/>
                  </a:schemeClr>
                </a:solidFill>
              </a:rPr>
              <a:t>The experience was highly appreciated by the 4 participating trainers.</a:t>
            </a:r>
          </a:p>
          <a:p>
            <a:pPr marL="742950" lvl="1" indent="-285750">
              <a:buFont typeface="Arial" panose="020B0604020202020204" pitchFamily="34" charset="0"/>
              <a:buChar char="•"/>
            </a:pPr>
            <a:r>
              <a:rPr lang="en-US" sz="1800" dirty="0">
                <a:solidFill>
                  <a:schemeClr val="bg1">
                    <a:lumMod val="85000"/>
                    <a:lumOff val="15000"/>
                  </a:schemeClr>
                </a:solidFill>
              </a:rPr>
              <a:t>This training brought them closer to the reality of the renovations sites and the current and concrete qualification needs of their site managers and team leaders.</a:t>
            </a:r>
          </a:p>
          <a:p>
            <a:pPr marL="742950" lvl="1" indent="-285750">
              <a:buFont typeface="Arial" panose="020B0604020202020204" pitchFamily="34" charset="0"/>
              <a:buChar char="•"/>
            </a:pPr>
            <a:r>
              <a:rPr lang="en-US" sz="1800" dirty="0">
                <a:solidFill>
                  <a:schemeClr val="bg1">
                    <a:lumMod val="85000"/>
                    <a:lumOff val="15000"/>
                  </a:schemeClr>
                </a:solidFill>
              </a:rPr>
              <a:t>And also offered them moments of sharing and reflection with other trainers.</a:t>
            </a:r>
          </a:p>
          <a:p>
            <a:pPr marL="742950" lvl="1" indent="-285750">
              <a:buFont typeface="Arial" panose="020B0604020202020204" pitchFamily="34" charset="0"/>
              <a:buChar char="•"/>
            </a:pPr>
            <a:r>
              <a:rPr lang="en-US" sz="1800" dirty="0">
                <a:solidFill>
                  <a:schemeClr val="bg1">
                    <a:lumMod val="85000"/>
                    <a:lumOff val="15000"/>
                  </a:schemeClr>
                </a:solidFill>
              </a:rPr>
              <a:t>THEY had the opportunity to test the tools developed in RENOVUP IO1 and develop individual training programs as result, and WE had the opportunity to receive their feedback on their suitability, including areas for improvement.</a:t>
            </a:r>
          </a:p>
          <a:p>
            <a:pPr marL="742950" lvl="1" indent="-285750">
              <a:buFont typeface="Arial" panose="020B0604020202020204" pitchFamily="34" charset="0"/>
              <a:buChar char="•"/>
            </a:pPr>
            <a:r>
              <a:rPr lang="en-US" sz="1800" dirty="0">
                <a:solidFill>
                  <a:schemeClr val="bg1">
                    <a:lumMod val="85000"/>
                    <a:lumOff val="15000"/>
                  </a:schemeClr>
                </a:solidFill>
                <a:highlight>
                  <a:srgbClr val="FFFF00"/>
                </a:highlight>
              </a:rPr>
              <a:t>It was innovative for all of them to work on the identification of WORKING SITUATIONS susceptible to be improved, and transform them into TRAINING OBJECTIVES to deliver the training sequence. </a:t>
            </a:r>
          </a:p>
          <a:p>
            <a:pPr marL="742950" lvl="1" indent="-285750">
              <a:buFont typeface="Arial" panose="020B0604020202020204" pitchFamily="34" charset="0"/>
              <a:buChar char="•"/>
            </a:pPr>
            <a:r>
              <a:rPr lang="en-US" sz="1800" dirty="0">
                <a:solidFill>
                  <a:schemeClr val="bg1">
                    <a:lumMod val="85000"/>
                    <a:lumOff val="15000"/>
                  </a:schemeClr>
                </a:solidFill>
              </a:rPr>
              <a:t>A first contact with open badges was also very interesting and enriching.</a:t>
            </a:r>
            <a:endParaRPr lang="en-US" sz="800" dirty="0">
              <a:solidFill>
                <a:schemeClr val="bg1">
                  <a:lumMod val="85000"/>
                  <a:lumOff val="15000"/>
                </a:schemeClr>
              </a:solidFill>
            </a:endParaRPr>
          </a:p>
          <a:p>
            <a:r>
              <a:rPr lang="en-US" sz="1800" dirty="0">
                <a:solidFill>
                  <a:schemeClr val="bg1">
                    <a:lumMod val="85000"/>
                    <a:lumOff val="15000"/>
                  </a:schemeClr>
                </a:solidFill>
              </a:rPr>
              <a:t>What should be changed or improved?</a:t>
            </a:r>
          </a:p>
          <a:p>
            <a:pPr marL="712788" indent="-285750">
              <a:buFont typeface="Arial" panose="020B0604020202020204" pitchFamily="34" charset="0"/>
              <a:buChar char="•"/>
            </a:pPr>
            <a:r>
              <a:rPr lang="en-US" sz="1800" dirty="0">
                <a:solidFill>
                  <a:schemeClr val="bg1">
                    <a:lumMod val="85000"/>
                    <a:lumOff val="15000"/>
                  </a:schemeClr>
                </a:solidFill>
              </a:rPr>
              <a:t>These initiatives are essential to develop dual training close to the real needs of the (renovation) work sites, and therefore of companies, and tailored to the needs of the site manager/team leader.</a:t>
            </a:r>
          </a:p>
        </p:txBody>
      </p:sp>
      <p:pic>
        <p:nvPicPr>
          <p:cNvPr id="3" name="Image 2" descr="Une image contenant texte, clipart&#10;&#10;Description générée automatiquement">
            <a:extLst>
              <a:ext uri="{FF2B5EF4-FFF2-40B4-BE49-F238E27FC236}">
                <a16:creationId xmlns:a16="http://schemas.microsoft.com/office/drawing/2014/main" id="{BB013B52-0405-2A4B-D9F7-4D2BFAE9A63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0478" y="796403"/>
            <a:ext cx="2282728" cy="994587"/>
          </a:xfrm>
          <a:prstGeom prst="rect">
            <a:avLst/>
          </a:prstGeom>
          <a:noFill/>
          <a:ln>
            <a:noFill/>
          </a:ln>
        </p:spPr>
      </p:pic>
      <p:pic>
        <p:nvPicPr>
          <p:cNvPr id="5" name="Picture 14" descr="Image drapeau d'Espagne - Country flags">
            <a:extLst>
              <a:ext uri="{FF2B5EF4-FFF2-40B4-BE49-F238E27FC236}">
                <a16:creationId xmlns:a16="http://schemas.microsoft.com/office/drawing/2014/main" id="{A3A34C7C-14C6-A705-BFCC-78D6B2DFF2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8708" y="1650427"/>
            <a:ext cx="953148" cy="95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90451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1444</TotalTime>
  <Words>2949</Words>
  <Application>Microsoft Office PowerPoint</Application>
  <PresentationFormat>Grand écran</PresentationFormat>
  <Paragraphs>213</Paragraphs>
  <Slides>22</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Symbol</vt:lpstr>
      <vt:lpstr>Trebuchet MS</vt:lpstr>
      <vt:lpstr>Wingdings</vt:lpstr>
      <vt:lpstr>Berlin</vt:lpstr>
      <vt:lpstr>GOOD PRACTICE SEMINAR- 15 JUNE 2023 (9:30-13:00) Discussions and debates on the experience made by the project and associated partners</vt:lpstr>
      <vt:lpstr>Sharing experience of training future site managers and team leaders in FLC Asturias (Spain)</vt:lpstr>
      <vt:lpstr>Sharing experience of training site managers and team leaders in Greece </vt:lpstr>
      <vt:lpstr>Sharing experience of training future site managers and team leaders in Greece </vt:lpstr>
      <vt:lpstr>Partager l'expérience de la formation des futurs chefs de site et chefs d'équipe...</vt:lpstr>
      <vt:lpstr>Sharing experience of training future site managers and team leaders in Poland</vt:lpstr>
      <vt:lpstr>Sharing experience of training future site managers and team leaders in Italy</vt:lpstr>
      <vt:lpstr>Partager l'expérience de la formation des futurs chefs de site et chefs d'équipe...</vt:lpstr>
      <vt:lpstr>Supporting and professionalising trainers:  how did you experience this?</vt:lpstr>
      <vt:lpstr>Supporting and professionalising trainers:  how did you experience this?</vt:lpstr>
      <vt:lpstr>Supporting and professionalising trainers:  how did you experience this?</vt:lpstr>
      <vt:lpstr>Encadrement et professionnalisation des formateurs : comment l'avez-vous vécu ?</vt:lpstr>
      <vt:lpstr>Supporting and professionalising trainers:  how did you experience this?</vt:lpstr>
      <vt:lpstr>Encadrement et professionnalisation des formateurs : comment l'avez-vous vécu ?</vt:lpstr>
      <vt:lpstr>Experiences with companies : How was the relationship/cooperation in FLC Asturias (Spain) ?</vt:lpstr>
      <vt:lpstr>Experiences with companies: How was the relationship/cooperation in Poland?</vt:lpstr>
      <vt:lpstr>Experiences with companies: How was the relationship/cooperation in observation phase?</vt:lpstr>
      <vt:lpstr>Expériences avec les entreprises : Quelle a été la relation/coopération avec vos contacts ?</vt:lpstr>
      <vt:lpstr>Experiences with companies : How was the relationship/cooperation in …… ?</vt:lpstr>
      <vt:lpstr>Expériences avec les entreprises : Quelle a été la relation/coopération avec vos contacts ?</vt:lpstr>
      <vt:lpstr>The future of the project…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and debates on the experience.</dc:title>
  <dc:creator>TOUILLON Pierre</dc:creator>
  <cp:lastModifiedBy>LAWINSKI Marek</cp:lastModifiedBy>
  <cp:revision>40</cp:revision>
  <dcterms:created xsi:type="dcterms:W3CDTF">2023-05-31T15:07:22Z</dcterms:created>
  <dcterms:modified xsi:type="dcterms:W3CDTF">2023-07-24T10:16:09Z</dcterms:modified>
</cp:coreProperties>
</file>