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0" r:id="rId6"/>
    <p:sldId id="259" r:id="rId7"/>
    <p:sldId id="263" r:id="rId8"/>
    <p:sldId id="267" r:id="rId9"/>
    <p:sldId id="262" r:id="rId10"/>
    <p:sldId id="264" r:id="rId11"/>
    <p:sldId id="268"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81" d="100"/>
          <a:sy n="81" d="100"/>
        </p:scale>
        <p:origin x="6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25518A9-B687-4302-9395-2322403C6656}" type="datetimeFigureOut">
              <a:rPr lang="en-US" dirty="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A99A684-0CB7-41E9-A4DF-5D1C2CA5BF6F}" type="datetimeFigureOut">
              <a:rPr lang="en-US" dirty="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DD7C35-9E19-4518-A4B2-3B09CD8CC756}" type="datetimeFigureOut">
              <a:rPr lang="en-US" dirty="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6196DA8-8897-4DDF-BFB6-5D83863C837A}" type="datetimeFigureOut">
              <a:rPr lang="en-US" dirty="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DCBBA708-C5F0-412D-90E2-1919F0D196AE}" type="datetimeFigureOut">
              <a:rPr lang="en-US" dirty="0"/>
              <a:t>6/15/2023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A9C8F8FA-EF43-4642-9368-3F4E33039BD9}" type="datetimeFigureOut">
              <a:rPr lang="en-US" dirty="0"/>
              <a:t>6/15/2023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6/15/2023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EB9C5D3-0140-4E75-8D7F-C0623D06DFD7}" type="datetimeFigureOut">
              <a:rPr lang="en-US" dirty="0"/>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6/15/2023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6/15/2023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6/15/2023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3AE0757-B101-4811-9189-10EB2F458E2D}" type="datetimeFigureOut">
              <a:rPr lang="en-US" dirty="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EBDC078-589F-40E3-816C-EE21D62B5BBA}" type="datetimeFigureOut">
              <a:rPr lang="en-US" dirty="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6/15/2023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09157A-FA32-E881-187E-54AB20E699E6}"/>
              </a:ext>
            </a:extLst>
          </p:cNvPr>
          <p:cNvSpPr>
            <a:spLocks noGrp="1"/>
          </p:cNvSpPr>
          <p:nvPr>
            <p:ph type="ctrTitle"/>
          </p:nvPr>
        </p:nvSpPr>
        <p:spPr>
          <a:xfrm>
            <a:off x="680322" y="2648932"/>
            <a:ext cx="8144134" cy="1651469"/>
          </a:xfrm>
        </p:spPr>
        <p:txBody>
          <a:bodyPr/>
          <a:lstStyle/>
          <a:p>
            <a:pPr algn="l"/>
            <a:r>
              <a:rPr lang="en-US" sz="4000" b="1" dirty="0" err="1">
                <a:effectLst/>
                <a:latin typeface="Calibri" panose="020F0502020204030204" pitchFamily="34" charset="0"/>
                <a:ea typeface="Calibri" panose="020F0502020204030204" pitchFamily="34" charset="0"/>
              </a:rPr>
              <a:t>Évaluation</a:t>
            </a:r>
            <a:r>
              <a:rPr lang="en-US" sz="4000" b="1" dirty="0">
                <a:effectLst/>
                <a:latin typeface="Calibri" panose="020F0502020204030204" pitchFamily="34" charset="0"/>
                <a:ea typeface="Calibri" panose="020F0502020204030204" pitchFamily="34" charset="0"/>
              </a:rPr>
              <a:t> des </a:t>
            </a:r>
            <a:r>
              <a:rPr lang="en-US" sz="4000" b="1" dirty="0" err="1">
                <a:effectLst/>
                <a:latin typeface="Calibri" panose="020F0502020204030204" pitchFamily="34" charset="0"/>
                <a:ea typeface="Calibri" panose="020F0502020204030204" pitchFamily="34" charset="0"/>
              </a:rPr>
              <a:t>besoins</a:t>
            </a:r>
            <a:r>
              <a:rPr lang="en-US" sz="4000" b="1" dirty="0">
                <a:effectLst/>
                <a:latin typeface="Calibri" panose="020F0502020204030204" pitchFamily="34" charset="0"/>
                <a:ea typeface="Calibri" panose="020F0502020204030204" pitchFamily="34" charset="0"/>
              </a:rPr>
              <a:t> des </a:t>
            </a:r>
            <a:r>
              <a:rPr lang="en-US" sz="4000" b="1" dirty="0" err="1">
                <a:effectLst/>
                <a:latin typeface="Calibri" panose="020F0502020204030204" pitchFamily="34" charset="0"/>
                <a:ea typeface="Calibri" panose="020F0502020204030204" pitchFamily="34" charset="0"/>
              </a:rPr>
              <a:t>entreprises</a:t>
            </a:r>
            <a:r>
              <a:rPr lang="en-US" sz="4000" b="1" dirty="0">
                <a:effectLst/>
                <a:latin typeface="Calibri" panose="020F0502020204030204" pitchFamily="34" charset="0"/>
                <a:ea typeface="Calibri" panose="020F0502020204030204" pitchFamily="34" charset="0"/>
              </a:rPr>
              <a:t> </a:t>
            </a:r>
            <a:r>
              <a:rPr lang="en-US" sz="4000" b="1" dirty="0" err="1">
                <a:effectLst/>
                <a:latin typeface="Calibri" panose="020F0502020204030204" pitchFamily="34" charset="0"/>
                <a:ea typeface="Calibri" panose="020F0502020204030204" pitchFamily="34" charset="0"/>
              </a:rPr>
              <a:t>en</a:t>
            </a:r>
            <a:r>
              <a:rPr lang="en-US" sz="4000" b="1" dirty="0">
                <a:effectLst/>
                <a:latin typeface="Calibri" panose="020F0502020204030204" pitchFamily="34" charset="0"/>
                <a:ea typeface="Calibri" panose="020F0502020204030204" pitchFamily="34" charset="0"/>
              </a:rPr>
              <a:t> chefs </a:t>
            </a:r>
            <a:r>
              <a:rPr lang="en-US" sz="4000" b="1" dirty="0" err="1">
                <a:effectLst/>
                <a:latin typeface="Calibri" panose="020F0502020204030204" pitchFamily="34" charset="0"/>
                <a:ea typeface="Calibri" panose="020F0502020204030204" pitchFamily="34" charset="0"/>
              </a:rPr>
              <a:t>d’équipe</a:t>
            </a:r>
            <a:r>
              <a:rPr lang="en-US" sz="4000" b="1" dirty="0">
                <a:effectLst/>
                <a:latin typeface="Calibri" panose="020F0502020204030204" pitchFamily="34" charset="0"/>
                <a:ea typeface="Calibri" panose="020F0502020204030204" pitchFamily="34" charset="0"/>
              </a:rPr>
              <a:t> </a:t>
            </a:r>
            <a:br>
              <a:rPr lang="en-US" sz="4000" b="1" dirty="0">
                <a:effectLst/>
                <a:latin typeface="Calibri" panose="020F0502020204030204" pitchFamily="34" charset="0"/>
                <a:ea typeface="Calibri" panose="020F0502020204030204" pitchFamily="34" charset="0"/>
              </a:rPr>
            </a:br>
            <a:r>
              <a:rPr lang="en-US" sz="4000" b="1" dirty="0">
                <a:effectLst/>
                <a:latin typeface="Calibri" panose="020F0502020204030204" pitchFamily="34" charset="0"/>
                <a:ea typeface="Calibri" panose="020F0502020204030204" pitchFamily="34" charset="0"/>
              </a:rPr>
              <a:t>et chefs de </a:t>
            </a:r>
            <a:r>
              <a:rPr lang="en-US" sz="4000" b="1" dirty="0" err="1">
                <a:effectLst/>
                <a:latin typeface="Calibri" panose="020F0502020204030204" pitchFamily="34" charset="0"/>
                <a:ea typeface="Calibri" panose="020F0502020204030204" pitchFamily="34" charset="0"/>
              </a:rPr>
              <a:t>chantier</a:t>
            </a:r>
            <a:r>
              <a:rPr lang="en-US" sz="4000" b="1" dirty="0">
                <a:effectLst/>
                <a:latin typeface="Calibri" panose="020F0502020204030204" pitchFamily="34" charset="0"/>
                <a:ea typeface="Calibri" panose="020F0502020204030204" pitchFamily="34" charset="0"/>
              </a:rPr>
              <a:t> </a:t>
            </a:r>
            <a:r>
              <a:rPr lang="en-US" sz="4000" b="1" dirty="0" err="1">
                <a:effectLst/>
                <a:latin typeface="Calibri" panose="020F0502020204030204" pitchFamily="34" charset="0"/>
                <a:ea typeface="Calibri" panose="020F0502020204030204" pitchFamily="34" charset="0"/>
              </a:rPr>
              <a:t>en</a:t>
            </a:r>
            <a:r>
              <a:rPr lang="en-US" sz="4000" b="1" dirty="0">
                <a:effectLst/>
                <a:latin typeface="Calibri" panose="020F0502020204030204" pitchFamily="34" charset="0"/>
                <a:ea typeface="Calibri" panose="020F0502020204030204" pitchFamily="34" charset="0"/>
              </a:rPr>
              <a:t> France</a:t>
            </a:r>
            <a:endParaRPr lang="fr-FR" sz="4000" dirty="0"/>
          </a:p>
        </p:txBody>
      </p:sp>
      <p:grpSp>
        <p:nvGrpSpPr>
          <p:cNvPr id="4" name="Groupe 3">
            <a:extLst>
              <a:ext uri="{FF2B5EF4-FFF2-40B4-BE49-F238E27FC236}">
                <a16:creationId xmlns:a16="http://schemas.microsoft.com/office/drawing/2014/main" id="{4348A98F-ACC1-F933-6197-B9F0E2633FC7}"/>
              </a:ext>
            </a:extLst>
          </p:cNvPr>
          <p:cNvGrpSpPr/>
          <p:nvPr/>
        </p:nvGrpSpPr>
        <p:grpSpPr>
          <a:xfrm>
            <a:off x="1769806" y="5511726"/>
            <a:ext cx="8480323" cy="698535"/>
            <a:chOff x="0" y="38864"/>
            <a:chExt cx="5151755" cy="464131"/>
          </a:xfrm>
        </p:grpSpPr>
        <p:pic>
          <p:nvPicPr>
            <p:cNvPr id="6" name="Image 5" descr="EDA welcomes PEDMEDE as a new member - EDA">
              <a:extLst>
                <a:ext uri="{FF2B5EF4-FFF2-40B4-BE49-F238E27FC236}">
                  <a16:creationId xmlns:a16="http://schemas.microsoft.com/office/drawing/2014/main" id="{FACE09E9-DED2-AF4D-2690-BDF2AA6D214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7300" y="164250"/>
              <a:ext cx="1354455" cy="326390"/>
            </a:xfrm>
            <a:prstGeom prst="rect">
              <a:avLst/>
            </a:prstGeom>
            <a:noFill/>
            <a:ln>
              <a:noFill/>
            </a:ln>
          </p:spPr>
        </p:pic>
        <p:pic>
          <p:nvPicPr>
            <p:cNvPr id="7" name="Image 6">
              <a:extLst>
                <a:ext uri="{FF2B5EF4-FFF2-40B4-BE49-F238E27FC236}">
                  <a16:creationId xmlns:a16="http://schemas.microsoft.com/office/drawing/2014/main" id="{A7DC0388-6D3C-6B46-EB69-EC4E21D6BC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3053" y="38864"/>
              <a:ext cx="564107" cy="462786"/>
            </a:xfrm>
            <a:prstGeom prst="rect">
              <a:avLst/>
            </a:prstGeom>
            <a:noFill/>
            <a:ln>
              <a:noFill/>
            </a:ln>
          </p:spPr>
        </p:pic>
        <p:pic>
          <p:nvPicPr>
            <p:cNvPr id="8" name="Image 7">
              <a:extLst>
                <a:ext uri="{FF2B5EF4-FFF2-40B4-BE49-F238E27FC236}">
                  <a16:creationId xmlns:a16="http://schemas.microsoft.com/office/drawing/2014/main" id="{711CFCEB-4804-B49E-7AC7-309452EB10D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02150"/>
              <a:ext cx="1273175" cy="192405"/>
            </a:xfrm>
            <a:prstGeom prst="rect">
              <a:avLst/>
            </a:prstGeom>
            <a:noFill/>
            <a:ln>
              <a:noFill/>
            </a:ln>
          </p:spPr>
        </p:pic>
        <p:pic>
          <p:nvPicPr>
            <p:cNvPr id="9" name="Image 8" descr="CCCA-BTP : Anime et innove un réseau de 126 CFA du BTP !">
              <a:extLst>
                <a:ext uri="{FF2B5EF4-FFF2-40B4-BE49-F238E27FC236}">
                  <a16:creationId xmlns:a16="http://schemas.microsoft.com/office/drawing/2014/main" id="{17B03466-1F24-1393-E9AE-419F1A4D9C3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64514" y="44450"/>
              <a:ext cx="457200" cy="457200"/>
            </a:xfrm>
            <a:prstGeom prst="rect">
              <a:avLst/>
            </a:prstGeom>
            <a:noFill/>
            <a:ln>
              <a:noFill/>
            </a:ln>
          </p:spPr>
        </p:pic>
        <p:pic>
          <p:nvPicPr>
            <p:cNvPr id="10" name="Image 9" descr="Institute for Professional and Vocational Training in construction sector ( Formedil) | Bus.Trainers">
              <a:extLst>
                <a:ext uri="{FF2B5EF4-FFF2-40B4-BE49-F238E27FC236}">
                  <a16:creationId xmlns:a16="http://schemas.microsoft.com/office/drawing/2014/main" id="{7F054E35-732B-D7CD-2EF5-BC88EF9CA9B0}"/>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44800" y="231850"/>
              <a:ext cx="768350" cy="271145"/>
            </a:xfrm>
            <a:prstGeom prst="rect">
              <a:avLst/>
            </a:prstGeom>
            <a:noFill/>
            <a:ln>
              <a:noFill/>
            </a:ln>
          </p:spPr>
        </p:pic>
      </p:grpSp>
      <p:pic>
        <p:nvPicPr>
          <p:cNvPr id="5" name="Image 4" descr="Une image contenant texte, clipart&#10;&#10;Description générée automatiquement">
            <a:extLst>
              <a:ext uri="{FF2B5EF4-FFF2-40B4-BE49-F238E27FC236}">
                <a16:creationId xmlns:a16="http://schemas.microsoft.com/office/drawing/2014/main" id="{FFEFAEFC-EE86-38A6-9140-0EC8BDC3F7C1}"/>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0175" y="212576"/>
            <a:ext cx="3790373" cy="1651470"/>
          </a:xfrm>
          <a:prstGeom prst="rect">
            <a:avLst/>
          </a:prstGeom>
          <a:noFill/>
          <a:ln>
            <a:noFill/>
          </a:ln>
        </p:spPr>
      </p:pic>
    </p:spTree>
    <p:extLst>
      <p:ext uri="{BB962C8B-B14F-4D97-AF65-F5344CB8AC3E}">
        <p14:creationId xmlns:p14="http://schemas.microsoft.com/office/powerpoint/2010/main" val="1850162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La formation </a:t>
            </a:r>
            <a:r>
              <a:rPr lang="en-US" sz="3200" dirty="0" err="1"/>
              <a:t>initiale</a:t>
            </a:r>
            <a:r>
              <a:rPr lang="en-US" sz="3200" dirty="0"/>
              <a:t> </a:t>
            </a:r>
            <a:br>
              <a:rPr lang="en-US" sz="3200" dirty="0"/>
            </a:br>
            <a:r>
              <a:rPr lang="en-US" sz="3200" dirty="0"/>
              <a:t>pour </a:t>
            </a:r>
            <a:r>
              <a:rPr lang="en-US" sz="3200" dirty="0" err="1"/>
              <a:t>devenir</a:t>
            </a:r>
            <a:r>
              <a:rPr lang="en-US" sz="3200" dirty="0"/>
              <a:t> chef de </a:t>
            </a:r>
            <a:r>
              <a:rPr lang="en-US" sz="3200" dirty="0" err="1"/>
              <a:t>chantier</a:t>
            </a:r>
            <a:r>
              <a:rPr lang="en-US" sz="3200" dirty="0"/>
              <a:t> </a:t>
            </a:r>
            <a:r>
              <a:rPr lang="en-US" sz="3200" dirty="0" err="1"/>
              <a:t>en</a:t>
            </a:r>
            <a:r>
              <a:rPr lang="en-US" sz="3200" dirty="0"/>
              <a:t> France</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713371" y="2017273"/>
            <a:ext cx="11478629" cy="4638050"/>
          </a:xfrm>
        </p:spPr>
        <p:txBody>
          <a:bodyPr>
            <a:normAutofit/>
          </a:bodyPr>
          <a:lstStyle/>
          <a:p>
            <a:r>
              <a:rPr lang="en-US" sz="2000" dirty="0">
                <a:solidFill>
                  <a:schemeClr val="bg1"/>
                </a:solidFill>
              </a:rPr>
              <a:t>Sur les formations du </a:t>
            </a:r>
            <a:r>
              <a:rPr lang="en-US" sz="2000" dirty="0" err="1">
                <a:solidFill>
                  <a:schemeClr val="bg1"/>
                </a:solidFill>
              </a:rPr>
              <a:t>Bâtiment</a:t>
            </a:r>
            <a:r>
              <a:rPr lang="en-US" sz="2000" dirty="0">
                <a:solidFill>
                  <a:schemeClr val="bg1"/>
                </a:solidFill>
              </a:rPr>
              <a:t> de </a:t>
            </a:r>
            <a:r>
              <a:rPr lang="en-US" sz="2000" dirty="0" err="1">
                <a:solidFill>
                  <a:schemeClr val="bg1"/>
                </a:solidFill>
              </a:rPr>
              <a:t>niveau</a:t>
            </a:r>
            <a:r>
              <a:rPr lang="en-US" sz="2000" dirty="0">
                <a:solidFill>
                  <a:schemeClr val="bg1"/>
                </a:solidFill>
              </a:rPr>
              <a:t> 5 (BTS, et DUT </a:t>
            </a:r>
            <a:r>
              <a:rPr lang="en-US" sz="2000" dirty="0" err="1">
                <a:solidFill>
                  <a:schemeClr val="bg1"/>
                </a:solidFill>
              </a:rPr>
              <a:t>jusqu’en</a:t>
            </a:r>
            <a:r>
              <a:rPr lang="en-US" sz="2000" dirty="0">
                <a:solidFill>
                  <a:schemeClr val="bg1"/>
                </a:solidFill>
              </a:rPr>
              <a:t> 2021/2022) </a:t>
            </a:r>
            <a:br>
              <a:rPr lang="en-US" sz="2000" dirty="0">
                <a:solidFill>
                  <a:schemeClr val="bg1"/>
                </a:solidFill>
              </a:rPr>
            </a:br>
            <a:r>
              <a:rPr lang="en-US" sz="2000" dirty="0">
                <a:solidFill>
                  <a:schemeClr val="bg1"/>
                </a:solidFill>
              </a:rPr>
              <a:t>et </a:t>
            </a:r>
            <a:r>
              <a:rPr lang="en-US" sz="2000" dirty="0" err="1">
                <a:solidFill>
                  <a:schemeClr val="bg1"/>
                </a:solidFill>
              </a:rPr>
              <a:t>niveau</a:t>
            </a:r>
            <a:r>
              <a:rPr lang="en-US" sz="2000" dirty="0">
                <a:solidFill>
                  <a:schemeClr val="bg1"/>
                </a:solidFill>
              </a:rPr>
              <a:t> 6 (BUT et </a:t>
            </a:r>
            <a:r>
              <a:rPr lang="en-US" sz="2000" dirty="0" err="1">
                <a:solidFill>
                  <a:schemeClr val="bg1"/>
                </a:solidFill>
              </a:rPr>
              <a:t>licences</a:t>
            </a:r>
            <a:r>
              <a:rPr lang="en-US" sz="2000" dirty="0">
                <a:solidFill>
                  <a:schemeClr val="bg1"/>
                </a:solidFill>
              </a:rPr>
              <a:t> </a:t>
            </a:r>
            <a:r>
              <a:rPr lang="en-US" sz="2000" dirty="0" err="1">
                <a:solidFill>
                  <a:schemeClr val="bg1"/>
                </a:solidFill>
              </a:rPr>
              <a:t>professionnelles</a:t>
            </a:r>
            <a:r>
              <a:rPr lang="en-US" sz="2000" dirty="0">
                <a:solidFill>
                  <a:schemeClr val="bg1"/>
                </a:solidFill>
              </a:rPr>
              <a:t>, avec un </a:t>
            </a:r>
            <a:r>
              <a:rPr lang="en-US" sz="2000" dirty="0" err="1">
                <a:solidFill>
                  <a:schemeClr val="bg1"/>
                </a:solidFill>
              </a:rPr>
              <a:t>taux</a:t>
            </a:r>
            <a:r>
              <a:rPr lang="en-US" sz="2000" dirty="0">
                <a:solidFill>
                  <a:schemeClr val="bg1"/>
                </a:solidFill>
              </a:rPr>
              <a:t> </a:t>
            </a:r>
            <a:r>
              <a:rPr lang="en-US" sz="2000" dirty="0" err="1">
                <a:solidFill>
                  <a:schemeClr val="bg1"/>
                </a:solidFill>
              </a:rPr>
              <a:t>d’emploi</a:t>
            </a:r>
            <a:r>
              <a:rPr lang="en-US" sz="2000" dirty="0">
                <a:solidFill>
                  <a:schemeClr val="bg1"/>
                </a:solidFill>
              </a:rPr>
              <a:t> </a:t>
            </a:r>
            <a:r>
              <a:rPr lang="en-US" sz="2000" dirty="0" err="1">
                <a:solidFill>
                  <a:schemeClr val="bg1"/>
                </a:solidFill>
              </a:rPr>
              <a:t>estimé</a:t>
            </a:r>
            <a:r>
              <a:rPr lang="en-US" sz="2000" dirty="0">
                <a:solidFill>
                  <a:schemeClr val="bg1"/>
                </a:solidFill>
              </a:rPr>
              <a:t> à 70%) :</a:t>
            </a:r>
          </a:p>
          <a:p>
            <a:pPr marL="800100" lvl="1" indent="-342900">
              <a:buFont typeface="Arial" panose="020B0604020202020204" pitchFamily="34" charset="0"/>
              <a:buChar char="•"/>
            </a:pPr>
            <a:r>
              <a:rPr lang="en-US" sz="1800" dirty="0">
                <a:solidFill>
                  <a:schemeClr val="bg1"/>
                </a:solidFill>
              </a:rPr>
              <a:t>Sur </a:t>
            </a:r>
            <a:r>
              <a:rPr lang="en-US" sz="1800" dirty="0" err="1">
                <a:solidFill>
                  <a:schemeClr val="bg1"/>
                </a:solidFill>
              </a:rPr>
              <a:t>toute</a:t>
            </a:r>
            <a:r>
              <a:rPr lang="en-US" sz="1800" dirty="0">
                <a:solidFill>
                  <a:schemeClr val="bg1"/>
                </a:solidFill>
              </a:rPr>
              <a:t> la France </a:t>
            </a:r>
            <a:r>
              <a:rPr lang="fr-FR" sz="1800" dirty="0">
                <a:solidFill>
                  <a:schemeClr val="bg1">
                    <a:lumMod val="85000"/>
                    <a:lumOff val="15000"/>
                  </a:schemeClr>
                </a:solidFill>
              </a:rPr>
              <a:t>(sources : CCCA-BTP et DEPP du Ministère de l’Éducation nationale) </a:t>
            </a:r>
            <a:r>
              <a:rPr lang="en-US" sz="1800" dirty="0">
                <a:solidFill>
                  <a:schemeClr val="bg1"/>
                </a:solidFill>
              </a:rPr>
              <a:t>:</a:t>
            </a:r>
          </a:p>
          <a:p>
            <a:pPr marL="1200150" lvl="2" indent="-285750">
              <a:buFont typeface="Arial" panose="020B0604020202020204" pitchFamily="34" charset="0"/>
              <a:buChar char="•"/>
            </a:pPr>
            <a:r>
              <a:rPr lang="fr-FR" sz="1600" dirty="0">
                <a:solidFill>
                  <a:schemeClr val="bg1">
                    <a:lumMod val="85000"/>
                    <a:lumOff val="15000"/>
                  </a:schemeClr>
                </a:solidFill>
              </a:rPr>
              <a:t>5 200 apprentis en dernière année de formation en 2021/2022</a:t>
            </a:r>
            <a:br>
              <a:rPr lang="fr-FR" sz="1600" dirty="0">
                <a:solidFill>
                  <a:schemeClr val="bg1">
                    <a:lumMod val="85000"/>
                    <a:lumOff val="15000"/>
                  </a:schemeClr>
                </a:solidFill>
              </a:rPr>
            </a:br>
            <a:r>
              <a:rPr lang="fr-FR" sz="1600" dirty="0">
                <a:solidFill>
                  <a:schemeClr val="bg1">
                    <a:lumMod val="85000"/>
                    <a:lumOff val="15000"/>
                  </a:schemeClr>
                </a:solidFill>
              </a:rPr>
              <a:t>-&gt; 2 500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sortants 2020/2021)</a:t>
            </a:r>
          </a:p>
          <a:p>
            <a:pPr marL="1200150" lvl="2" indent="-285750">
              <a:buFont typeface="Arial" panose="020B0604020202020204" pitchFamily="34" charset="0"/>
              <a:buChar char="•"/>
            </a:pPr>
            <a:r>
              <a:rPr lang="fr-FR" sz="1600" dirty="0">
                <a:solidFill>
                  <a:schemeClr val="bg1">
                    <a:lumMod val="85000"/>
                    <a:lumOff val="15000"/>
                  </a:schemeClr>
                </a:solidFill>
              </a:rPr>
              <a:t>3 100 étudiants hors apprentissage en dernière année de formation en 2021/2022 </a:t>
            </a:r>
            <a:br>
              <a:rPr lang="fr-FR" sz="1600" dirty="0">
                <a:solidFill>
                  <a:schemeClr val="bg1">
                    <a:lumMod val="85000"/>
                    <a:lumOff val="15000"/>
                  </a:schemeClr>
                </a:solidFill>
              </a:rPr>
            </a:br>
            <a:r>
              <a:rPr lang="fr-FR" sz="1600" dirty="0">
                <a:solidFill>
                  <a:schemeClr val="bg1">
                    <a:lumMod val="85000"/>
                    <a:lumOff val="15000"/>
                  </a:schemeClr>
                </a:solidFill>
              </a:rPr>
              <a:t>-&gt; 1 000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sortants 2020/2021)</a:t>
            </a:r>
          </a:p>
          <a:p>
            <a:pPr marL="1200150" lvl="2" indent="-285750">
              <a:buFont typeface="Symbol" panose="05050102010706020507" pitchFamily="18" charset="2"/>
              <a:buChar char="Þ"/>
            </a:pPr>
            <a:r>
              <a:rPr lang="fr-FR" sz="1600" dirty="0">
                <a:solidFill>
                  <a:schemeClr val="bg1">
                    <a:lumMod val="85000"/>
                    <a:lumOff val="15000"/>
                  </a:schemeClr>
                </a:solidFill>
              </a:rPr>
              <a:t>chaque année de l’ordre de 3 500 jeunes susceptibles de devenir chefs de chantier</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2844176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La formation </a:t>
            </a:r>
            <a:r>
              <a:rPr lang="en-US" sz="3200" dirty="0" err="1"/>
              <a:t>initiale</a:t>
            </a:r>
            <a:r>
              <a:rPr lang="en-US" sz="3200" dirty="0"/>
              <a:t> </a:t>
            </a:r>
            <a:br>
              <a:rPr lang="en-US" sz="3200" dirty="0"/>
            </a:br>
            <a:r>
              <a:rPr lang="en-US" sz="3200" dirty="0"/>
              <a:t>pour </a:t>
            </a:r>
            <a:r>
              <a:rPr lang="en-US" sz="3200" dirty="0" err="1"/>
              <a:t>devenir</a:t>
            </a:r>
            <a:r>
              <a:rPr lang="en-US" sz="3200" dirty="0"/>
              <a:t> chef de </a:t>
            </a:r>
            <a:r>
              <a:rPr lang="en-US" sz="3200" dirty="0" err="1"/>
              <a:t>chantier</a:t>
            </a:r>
            <a:r>
              <a:rPr lang="en-US" sz="3200" dirty="0"/>
              <a:t> </a:t>
            </a:r>
            <a:r>
              <a:rPr lang="en-US" sz="3200" dirty="0" err="1"/>
              <a:t>en</a:t>
            </a:r>
            <a:r>
              <a:rPr lang="en-US" sz="3200" dirty="0"/>
              <a:t> France</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713371" y="2017273"/>
            <a:ext cx="11478629" cy="4638050"/>
          </a:xfrm>
        </p:spPr>
        <p:txBody>
          <a:bodyPr>
            <a:normAutofit/>
          </a:bodyPr>
          <a:lstStyle/>
          <a:p>
            <a:r>
              <a:rPr lang="en-US" sz="2000" dirty="0">
                <a:solidFill>
                  <a:schemeClr val="bg1"/>
                </a:solidFill>
              </a:rPr>
              <a:t>Sur les formations du </a:t>
            </a:r>
            <a:r>
              <a:rPr lang="en-US" sz="2000" dirty="0" err="1">
                <a:solidFill>
                  <a:schemeClr val="bg1"/>
                </a:solidFill>
              </a:rPr>
              <a:t>Bâtiment</a:t>
            </a:r>
            <a:r>
              <a:rPr lang="en-US" sz="2000" dirty="0">
                <a:solidFill>
                  <a:schemeClr val="bg1"/>
                </a:solidFill>
              </a:rPr>
              <a:t> de </a:t>
            </a:r>
            <a:r>
              <a:rPr lang="en-US" sz="2000" dirty="0" err="1">
                <a:solidFill>
                  <a:schemeClr val="bg1"/>
                </a:solidFill>
              </a:rPr>
              <a:t>niveau</a:t>
            </a:r>
            <a:r>
              <a:rPr lang="en-US" sz="2000" dirty="0">
                <a:solidFill>
                  <a:schemeClr val="bg1"/>
                </a:solidFill>
              </a:rPr>
              <a:t> 5 (BTS, et DUT </a:t>
            </a:r>
            <a:r>
              <a:rPr lang="en-US" sz="2000" dirty="0" err="1">
                <a:solidFill>
                  <a:schemeClr val="bg1"/>
                </a:solidFill>
              </a:rPr>
              <a:t>jusqu’en</a:t>
            </a:r>
            <a:r>
              <a:rPr lang="en-US" sz="2000" dirty="0">
                <a:solidFill>
                  <a:schemeClr val="bg1"/>
                </a:solidFill>
              </a:rPr>
              <a:t> 2021/2022) </a:t>
            </a:r>
            <a:br>
              <a:rPr lang="en-US" sz="2000" dirty="0">
                <a:solidFill>
                  <a:schemeClr val="bg1"/>
                </a:solidFill>
              </a:rPr>
            </a:br>
            <a:r>
              <a:rPr lang="en-US" sz="2000" dirty="0">
                <a:solidFill>
                  <a:schemeClr val="bg1"/>
                </a:solidFill>
              </a:rPr>
              <a:t>et </a:t>
            </a:r>
            <a:r>
              <a:rPr lang="en-US" sz="2000" dirty="0" err="1">
                <a:solidFill>
                  <a:schemeClr val="bg1"/>
                </a:solidFill>
              </a:rPr>
              <a:t>niveau</a:t>
            </a:r>
            <a:r>
              <a:rPr lang="en-US" sz="2000" dirty="0">
                <a:solidFill>
                  <a:schemeClr val="bg1"/>
                </a:solidFill>
              </a:rPr>
              <a:t> 6 (BUT et </a:t>
            </a:r>
            <a:r>
              <a:rPr lang="en-US" sz="2000" dirty="0" err="1">
                <a:solidFill>
                  <a:schemeClr val="bg1"/>
                </a:solidFill>
              </a:rPr>
              <a:t>licences</a:t>
            </a:r>
            <a:r>
              <a:rPr lang="en-US" sz="2000" dirty="0">
                <a:solidFill>
                  <a:schemeClr val="bg1"/>
                </a:solidFill>
              </a:rPr>
              <a:t> </a:t>
            </a:r>
            <a:r>
              <a:rPr lang="en-US" sz="2000" dirty="0" err="1">
                <a:solidFill>
                  <a:schemeClr val="bg1"/>
                </a:solidFill>
              </a:rPr>
              <a:t>professionnelles</a:t>
            </a:r>
            <a:r>
              <a:rPr lang="en-US" sz="2000" dirty="0">
                <a:solidFill>
                  <a:schemeClr val="bg1"/>
                </a:solidFill>
              </a:rPr>
              <a:t>, avec un </a:t>
            </a:r>
            <a:r>
              <a:rPr lang="en-US" sz="2000" dirty="0" err="1">
                <a:solidFill>
                  <a:schemeClr val="bg1"/>
                </a:solidFill>
              </a:rPr>
              <a:t>taux</a:t>
            </a:r>
            <a:r>
              <a:rPr lang="en-US" sz="2000" dirty="0">
                <a:solidFill>
                  <a:schemeClr val="bg1"/>
                </a:solidFill>
              </a:rPr>
              <a:t> </a:t>
            </a:r>
            <a:r>
              <a:rPr lang="en-US" sz="2000" dirty="0" err="1">
                <a:solidFill>
                  <a:schemeClr val="bg1"/>
                </a:solidFill>
              </a:rPr>
              <a:t>d’emploi</a:t>
            </a:r>
            <a:r>
              <a:rPr lang="en-US" sz="2000" dirty="0">
                <a:solidFill>
                  <a:schemeClr val="bg1"/>
                </a:solidFill>
              </a:rPr>
              <a:t> </a:t>
            </a:r>
            <a:r>
              <a:rPr lang="en-US" sz="2000" dirty="0" err="1">
                <a:solidFill>
                  <a:schemeClr val="bg1"/>
                </a:solidFill>
              </a:rPr>
              <a:t>estimé</a:t>
            </a:r>
            <a:r>
              <a:rPr lang="en-US" sz="2000" dirty="0">
                <a:solidFill>
                  <a:schemeClr val="bg1"/>
                </a:solidFill>
              </a:rPr>
              <a:t> à 70%) :</a:t>
            </a:r>
          </a:p>
          <a:p>
            <a:pPr marL="742950" lvl="1" indent="-285750">
              <a:buFont typeface="Arial" panose="020B0604020202020204" pitchFamily="34" charset="0"/>
              <a:buChar char="•"/>
            </a:pPr>
            <a:r>
              <a:rPr lang="fr-FR" sz="1800" dirty="0">
                <a:solidFill>
                  <a:schemeClr val="bg1">
                    <a:lumMod val="85000"/>
                    <a:lumOff val="15000"/>
                  </a:schemeClr>
                </a:solidFill>
              </a:rPr>
              <a:t>Dans les Pays de la Loire (sources : CCCA-BTP et DEPP du Ministère de l’Éducation nationale) :</a:t>
            </a:r>
          </a:p>
          <a:p>
            <a:pPr marL="1200150" lvl="2" indent="-285750">
              <a:buFont typeface="Arial" panose="020B0604020202020204" pitchFamily="34" charset="0"/>
              <a:buChar char="•"/>
            </a:pPr>
            <a:r>
              <a:rPr lang="fr-FR" sz="1600" dirty="0">
                <a:solidFill>
                  <a:schemeClr val="bg1">
                    <a:lumMod val="85000"/>
                    <a:lumOff val="15000"/>
                  </a:schemeClr>
                </a:solidFill>
              </a:rPr>
              <a:t>420 apprentis en dernière année de formation en 2021/2022</a:t>
            </a:r>
            <a:br>
              <a:rPr lang="fr-FR" sz="1600" dirty="0">
                <a:solidFill>
                  <a:schemeClr val="bg1">
                    <a:lumMod val="85000"/>
                    <a:lumOff val="15000"/>
                  </a:schemeClr>
                </a:solidFill>
              </a:rPr>
            </a:br>
            <a:r>
              <a:rPr lang="fr-FR" sz="1600" dirty="0">
                <a:solidFill>
                  <a:schemeClr val="bg1">
                    <a:lumMod val="85000"/>
                    <a:lumOff val="15000"/>
                  </a:schemeClr>
                </a:solidFill>
              </a:rPr>
              <a:t>-&gt; 200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cumul sortants 2020 et 2021)</a:t>
            </a:r>
          </a:p>
          <a:p>
            <a:pPr marL="1200150" lvl="2" indent="-285750">
              <a:buFont typeface="Arial" panose="020B0604020202020204" pitchFamily="34" charset="0"/>
              <a:buChar char="•"/>
            </a:pPr>
            <a:r>
              <a:rPr lang="fr-FR" sz="1600" dirty="0">
                <a:solidFill>
                  <a:schemeClr val="bg1">
                    <a:lumMod val="85000"/>
                    <a:lumOff val="15000"/>
                  </a:schemeClr>
                </a:solidFill>
              </a:rPr>
              <a:t>190 élèves en dernière année de formation en 2021/2022 </a:t>
            </a:r>
            <a:br>
              <a:rPr lang="fr-FR" sz="1600" dirty="0">
                <a:solidFill>
                  <a:schemeClr val="bg1">
                    <a:lumMod val="85000"/>
                    <a:lumOff val="15000"/>
                  </a:schemeClr>
                </a:solidFill>
              </a:rPr>
            </a:br>
            <a:r>
              <a:rPr lang="fr-FR" sz="1600" dirty="0">
                <a:solidFill>
                  <a:schemeClr val="bg1">
                    <a:lumMod val="85000"/>
                    <a:lumOff val="15000"/>
                  </a:schemeClr>
                </a:solidFill>
              </a:rPr>
              <a:t>-&gt; 60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cumul sortants 2020 et 2021)</a:t>
            </a:r>
          </a:p>
          <a:p>
            <a:pPr lvl="2"/>
            <a:r>
              <a:rPr lang="fr-FR" sz="1800" dirty="0">
                <a:solidFill>
                  <a:schemeClr val="bg1">
                    <a:lumMod val="85000"/>
                    <a:lumOff val="15000"/>
                  </a:schemeClr>
                </a:solidFill>
              </a:rPr>
              <a:t>=&gt; chaque année environ 260 jeunes susceptibles de devenir chefs de chantier</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318097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Projets de </a:t>
            </a:r>
            <a:r>
              <a:rPr lang="en-US" sz="3200" dirty="0" err="1"/>
              <a:t>recrutement</a:t>
            </a:r>
            <a:r>
              <a:rPr lang="en-US" sz="3200" dirty="0"/>
              <a:t> </a:t>
            </a:r>
            <a:r>
              <a:rPr lang="en-US" sz="3200" dirty="0" err="1"/>
              <a:t>en</a:t>
            </a:r>
            <a:r>
              <a:rPr lang="en-US" sz="3200" dirty="0"/>
              <a:t> France </a:t>
            </a:r>
            <a:r>
              <a:rPr lang="en-US" sz="3200" dirty="0" err="1"/>
              <a:t>en</a:t>
            </a:r>
            <a:r>
              <a:rPr lang="en-US" sz="3200" dirty="0"/>
              <a:t> 2023 </a:t>
            </a:r>
            <a:br>
              <a:rPr lang="en-US" sz="3200" dirty="0"/>
            </a:br>
            <a:r>
              <a:rPr lang="en-US" sz="3200" dirty="0"/>
              <a:t>et </a:t>
            </a:r>
            <a:r>
              <a:rPr lang="en-US" sz="3200" dirty="0" err="1"/>
              <a:t>offres</a:t>
            </a:r>
            <a:r>
              <a:rPr lang="en-US" sz="3200" dirty="0"/>
              <a:t> </a:t>
            </a:r>
            <a:r>
              <a:rPr lang="en-US" sz="3200" dirty="0" err="1"/>
              <a:t>d’emploi</a:t>
            </a:r>
            <a:r>
              <a:rPr lang="en-US" sz="3200" dirty="0"/>
              <a:t> </a:t>
            </a:r>
            <a:r>
              <a:rPr lang="en-US" sz="3200" dirty="0" err="1"/>
              <a:t>actuelles</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713371" y="2017273"/>
            <a:ext cx="11334085" cy="4638050"/>
          </a:xfrm>
        </p:spPr>
        <p:txBody>
          <a:bodyPr>
            <a:normAutofit/>
          </a:bodyPr>
          <a:lstStyle/>
          <a:p>
            <a:r>
              <a:rPr lang="en-US" sz="2000" dirty="0" err="1">
                <a:solidFill>
                  <a:schemeClr val="bg1"/>
                </a:solidFill>
              </a:rPr>
              <a:t>D’après</a:t>
            </a:r>
            <a:r>
              <a:rPr lang="en-US" sz="2000" dirty="0">
                <a:solidFill>
                  <a:schemeClr val="bg1"/>
                </a:solidFill>
              </a:rPr>
              <a:t> </a:t>
            </a:r>
            <a:r>
              <a:rPr lang="en-US" sz="2000" dirty="0" err="1">
                <a:solidFill>
                  <a:schemeClr val="bg1"/>
                </a:solidFill>
              </a:rPr>
              <a:t>l’enquête</a:t>
            </a:r>
            <a:r>
              <a:rPr lang="en-US" sz="2000" dirty="0">
                <a:solidFill>
                  <a:schemeClr val="bg1"/>
                </a:solidFill>
              </a:rPr>
              <a:t> </a:t>
            </a:r>
            <a:r>
              <a:rPr lang="en-US" sz="2000" dirty="0" err="1">
                <a:solidFill>
                  <a:schemeClr val="bg1"/>
                </a:solidFill>
              </a:rPr>
              <a:t>Besoins</a:t>
            </a:r>
            <a:r>
              <a:rPr lang="en-US" sz="2000" dirty="0">
                <a:solidFill>
                  <a:schemeClr val="bg1"/>
                </a:solidFill>
              </a:rPr>
              <a:t> </a:t>
            </a:r>
            <a:r>
              <a:rPr lang="en-US" sz="2000" dirty="0" err="1">
                <a:solidFill>
                  <a:schemeClr val="bg1"/>
                </a:solidFill>
              </a:rPr>
              <a:t>en</a:t>
            </a:r>
            <a:r>
              <a:rPr lang="en-US" sz="2000" dirty="0">
                <a:solidFill>
                  <a:schemeClr val="bg1"/>
                </a:solidFill>
              </a:rPr>
              <a:t> Main </a:t>
            </a:r>
            <a:r>
              <a:rPr lang="en-US" sz="2000" dirty="0" err="1">
                <a:solidFill>
                  <a:schemeClr val="bg1"/>
                </a:solidFill>
              </a:rPr>
              <a:t>d’Oeuvre</a:t>
            </a:r>
            <a:r>
              <a:rPr lang="en-US" sz="2000" dirty="0">
                <a:solidFill>
                  <a:schemeClr val="bg1"/>
                </a:solidFill>
              </a:rPr>
              <a:t> (BMO) de </a:t>
            </a:r>
            <a:r>
              <a:rPr lang="en-US" sz="2000" dirty="0" err="1">
                <a:solidFill>
                  <a:schemeClr val="bg1"/>
                </a:solidFill>
              </a:rPr>
              <a:t>Pôle</a:t>
            </a:r>
            <a:r>
              <a:rPr lang="en-US" sz="2000" dirty="0">
                <a:solidFill>
                  <a:schemeClr val="bg1"/>
                </a:solidFill>
              </a:rPr>
              <a:t> Emploi :</a:t>
            </a:r>
          </a:p>
          <a:p>
            <a:pPr marL="742950" lvl="1" indent="-285750">
              <a:buFont typeface="Arial" panose="020B0604020202020204" pitchFamily="34" charset="0"/>
              <a:buChar char="•"/>
            </a:pPr>
            <a:r>
              <a:rPr lang="fr-FR" sz="1800" dirty="0">
                <a:solidFill>
                  <a:schemeClr val="bg1">
                    <a:lumMod val="85000"/>
                    <a:lumOff val="15000"/>
                  </a:schemeClr>
                </a:solidFill>
              </a:rPr>
              <a:t>10 950 projets de recrutement de « Chefs de chantier, conducteur de travaux (non cadres) » en 2023 dans des entreprises du secteur de la construction sur toute la France, dont 78% sont jugés difficiles</a:t>
            </a:r>
          </a:p>
          <a:p>
            <a:pPr marL="1200150" lvl="2" indent="-285750">
              <a:buFont typeface="Arial" panose="020B0604020202020204" pitchFamily="34" charset="0"/>
              <a:buChar char="•"/>
            </a:pPr>
            <a:r>
              <a:rPr lang="fr-FR" sz="1600" dirty="0">
                <a:solidFill>
                  <a:schemeClr val="bg1">
                    <a:lumMod val="85000"/>
                    <a:lumOff val="15000"/>
                  </a:schemeClr>
                </a:solidFill>
              </a:rPr>
              <a:t>610 dans les Pays de la Loire (avec 91,8% jugés difficiles)</a:t>
            </a:r>
          </a:p>
          <a:p>
            <a:pPr marL="742950" lvl="1" indent="-285750">
              <a:buFont typeface="Arial" panose="020B0604020202020204" pitchFamily="34" charset="0"/>
              <a:buChar char="•"/>
            </a:pPr>
            <a:r>
              <a:rPr lang="fr-FR" sz="1800" dirty="0">
                <a:solidFill>
                  <a:schemeClr val="bg1">
                    <a:lumMod val="85000"/>
                    <a:lumOff val="15000"/>
                  </a:schemeClr>
                </a:solidFill>
              </a:rPr>
              <a:t>Pas de possibilité d’isoler les chefs d’équipe (pas même les ouvriers très qualifiés)</a:t>
            </a:r>
          </a:p>
          <a:p>
            <a:pPr marL="742950" lvl="1" indent="-285750">
              <a:buFont typeface="Arial" panose="020B0604020202020204" pitchFamily="34" charset="0"/>
              <a:buChar char="•"/>
            </a:pPr>
            <a:endParaRPr lang="fr-FR" sz="1800" dirty="0">
              <a:solidFill>
                <a:schemeClr val="bg1">
                  <a:lumMod val="85000"/>
                  <a:lumOff val="15000"/>
                </a:schemeClr>
              </a:solidFill>
            </a:endParaRPr>
          </a:p>
          <a:p>
            <a:r>
              <a:rPr lang="en-US" sz="2000" dirty="0" err="1">
                <a:solidFill>
                  <a:schemeClr val="bg1"/>
                </a:solidFill>
              </a:rPr>
              <a:t>Offres</a:t>
            </a:r>
            <a:r>
              <a:rPr lang="en-US" sz="2000" dirty="0">
                <a:solidFill>
                  <a:schemeClr val="bg1"/>
                </a:solidFill>
              </a:rPr>
              <a:t> </a:t>
            </a:r>
            <a:r>
              <a:rPr lang="en-US" sz="2000" dirty="0" err="1">
                <a:solidFill>
                  <a:schemeClr val="bg1"/>
                </a:solidFill>
              </a:rPr>
              <a:t>d’emploi</a:t>
            </a:r>
            <a:r>
              <a:rPr lang="en-US" sz="2000" dirty="0">
                <a:solidFill>
                  <a:schemeClr val="bg1"/>
                </a:solidFill>
              </a:rPr>
              <a:t> sur le site internet </a:t>
            </a:r>
            <a:r>
              <a:rPr lang="en-US" sz="2000" dirty="0" err="1">
                <a:solidFill>
                  <a:schemeClr val="bg1"/>
                </a:solidFill>
              </a:rPr>
              <a:t>Pôle</a:t>
            </a:r>
            <a:r>
              <a:rPr lang="en-US" sz="2000" dirty="0">
                <a:solidFill>
                  <a:schemeClr val="bg1"/>
                </a:solidFill>
              </a:rPr>
              <a:t> Emploi (hors le </a:t>
            </a:r>
            <a:r>
              <a:rPr lang="en-US" sz="2000" dirty="0" err="1">
                <a:solidFill>
                  <a:schemeClr val="bg1"/>
                </a:solidFill>
              </a:rPr>
              <a:t>marché</a:t>
            </a:r>
            <a:r>
              <a:rPr lang="en-US" sz="2000" dirty="0">
                <a:solidFill>
                  <a:schemeClr val="bg1"/>
                </a:solidFill>
              </a:rPr>
              <a:t> </a:t>
            </a:r>
            <a:r>
              <a:rPr lang="en-US" sz="2000" dirty="0" err="1">
                <a:solidFill>
                  <a:schemeClr val="bg1"/>
                </a:solidFill>
              </a:rPr>
              <a:t>caché</a:t>
            </a:r>
            <a:r>
              <a:rPr lang="en-US" sz="2000" dirty="0">
                <a:solidFill>
                  <a:schemeClr val="bg1"/>
                </a:solidFill>
              </a:rPr>
              <a:t>/invisible) :</a:t>
            </a:r>
          </a:p>
          <a:p>
            <a:pPr marL="742950" lvl="1" indent="-285750">
              <a:buFont typeface="Arial" panose="020B0604020202020204" pitchFamily="34" charset="0"/>
              <a:buChar char="•"/>
            </a:pPr>
            <a:r>
              <a:rPr lang="fr-FR" sz="1800" dirty="0">
                <a:solidFill>
                  <a:schemeClr val="bg1">
                    <a:lumMod val="85000"/>
                    <a:lumOff val="15000"/>
                  </a:schemeClr>
                </a:solidFill>
              </a:rPr>
              <a:t>2 950 offres de chefs d’équipe bâtiment dans des entreprises du BTP sur toute la France</a:t>
            </a:r>
          </a:p>
          <a:p>
            <a:pPr marL="1200150" lvl="2" indent="-285750">
              <a:buFont typeface="Arial" panose="020B0604020202020204" pitchFamily="34" charset="0"/>
              <a:buChar char="•"/>
            </a:pPr>
            <a:r>
              <a:rPr lang="fr-FR" sz="1600" dirty="0">
                <a:solidFill>
                  <a:schemeClr val="bg1">
                    <a:lumMod val="85000"/>
                    <a:lumOff val="15000"/>
                  </a:schemeClr>
                </a:solidFill>
              </a:rPr>
              <a:t>283 dans les Pays de la Loire</a:t>
            </a:r>
          </a:p>
          <a:p>
            <a:pPr marL="742950" lvl="1" indent="-285750">
              <a:buFont typeface="Arial" panose="020B0604020202020204" pitchFamily="34" charset="0"/>
              <a:buChar char="•"/>
            </a:pPr>
            <a:r>
              <a:rPr lang="fr-FR" sz="1800" dirty="0">
                <a:solidFill>
                  <a:schemeClr val="bg1">
                    <a:lumMod val="85000"/>
                    <a:lumOff val="15000"/>
                  </a:schemeClr>
                </a:solidFill>
              </a:rPr>
              <a:t>Près de 600 offres de chefs de chantier bâtiment dans des entreprises du BTP sur toute la France</a:t>
            </a:r>
          </a:p>
          <a:p>
            <a:pPr marL="1200150" lvl="2" indent="-285750">
              <a:buFont typeface="Arial" panose="020B0604020202020204" pitchFamily="34" charset="0"/>
              <a:buChar char="•"/>
            </a:pPr>
            <a:r>
              <a:rPr lang="fr-FR" sz="1600" dirty="0">
                <a:solidFill>
                  <a:schemeClr val="bg1">
                    <a:lumMod val="85000"/>
                    <a:lumOff val="15000"/>
                  </a:schemeClr>
                </a:solidFill>
              </a:rPr>
              <a:t>51 dans les Pays de la Loire</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3960719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Conclusion</a:t>
            </a:r>
            <a:endParaRPr lang="fr-FR" sz="3200" dirty="0"/>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
        <p:nvSpPr>
          <p:cNvPr id="7" name="Espace réservé du texte 3">
            <a:extLst>
              <a:ext uri="{FF2B5EF4-FFF2-40B4-BE49-F238E27FC236}">
                <a16:creationId xmlns:a16="http://schemas.microsoft.com/office/drawing/2014/main" id="{0AB49461-B33A-478C-9C87-F37ACB8F534B}"/>
              </a:ext>
            </a:extLst>
          </p:cNvPr>
          <p:cNvSpPr>
            <a:spLocks noGrp="1"/>
          </p:cNvSpPr>
          <p:nvPr>
            <p:ph type="body" sz="half" idx="2"/>
          </p:nvPr>
        </p:nvSpPr>
        <p:spPr>
          <a:xfrm>
            <a:off x="680323" y="2130395"/>
            <a:ext cx="11046621" cy="4411807"/>
          </a:xfrm>
        </p:spPr>
        <p:txBody>
          <a:bodyPr>
            <a:normAutofit/>
          </a:bodyPr>
          <a:lstStyle/>
          <a:p>
            <a:pPr marL="342900" indent="-342900">
              <a:buFont typeface="Arial" panose="020B0604020202020204" pitchFamily="34" charset="0"/>
              <a:buChar char="•"/>
            </a:pPr>
            <a:r>
              <a:rPr lang="en-US" sz="2000" dirty="0">
                <a:solidFill>
                  <a:schemeClr val="bg1"/>
                </a:solidFill>
              </a:rPr>
              <a:t>Métiers et formations </a:t>
            </a:r>
            <a:r>
              <a:rPr lang="en-US" sz="2000" dirty="0" err="1">
                <a:solidFill>
                  <a:schemeClr val="bg1"/>
                </a:solidFill>
              </a:rPr>
              <a:t>difficiles</a:t>
            </a:r>
            <a:r>
              <a:rPr lang="en-US" sz="2000" dirty="0">
                <a:solidFill>
                  <a:schemeClr val="bg1"/>
                </a:solidFill>
              </a:rPr>
              <a:t> à identifier/</a:t>
            </a:r>
            <a:r>
              <a:rPr lang="en-US" sz="2000" dirty="0" err="1">
                <a:solidFill>
                  <a:schemeClr val="bg1"/>
                </a:solidFill>
              </a:rPr>
              <a:t>isoler</a:t>
            </a:r>
            <a:endParaRPr lang="en-US" sz="2000" dirty="0">
              <a:solidFill>
                <a:schemeClr val="bg1"/>
              </a:solidFill>
            </a:endParaRPr>
          </a:p>
          <a:p>
            <a:pPr marL="800100" lvl="1" indent="-342900">
              <a:buFont typeface="Arial" panose="020B0604020202020204" pitchFamily="34" charset="0"/>
              <a:buChar char="•"/>
            </a:pPr>
            <a:r>
              <a:rPr lang="en-US" sz="1800" dirty="0" err="1">
                <a:solidFill>
                  <a:schemeClr val="bg1"/>
                </a:solidFill>
              </a:rPr>
              <a:t>notamment</a:t>
            </a:r>
            <a:r>
              <a:rPr lang="en-US" sz="1800" dirty="0">
                <a:solidFill>
                  <a:schemeClr val="bg1"/>
                </a:solidFill>
              </a:rPr>
              <a:t> </a:t>
            </a:r>
            <a:r>
              <a:rPr lang="en-US" sz="1800" dirty="0" err="1">
                <a:solidFill>
                  <a:schemeClr val="bg1"/>
                </a:solidFill>
              </a:rPr>
              <a:t>celui</a:t>
            </a:r>
            <a:r>
              <a:rPr lang="en-US" sz="1800" dirty="0">
                <a:solidFill>
                  <a:schemeClr val="bg1"/>
                </a:solidFill>
              </a:rPr>
              <a:t> de chef </a:t>
            </a:r>
            <a:r>
              <a:rPr lang="en-US" sz="1800" dirty="0" err="1">
                <a:solidFill>
                  <a:schemeClr val="bg1"/>
                </a:solidFill>
              </a:rPr>
              <a:t>d’équipe</a:t>
            </a:r>
            <a:endParaRPr lang="en-US" sz="1800" dirty="0">
              <a:solidFill>
                <a:schemeClr val="bg1"/>
              </a:solidFill>
            </a:endParaRPr>
          </a:p>
          <a:p>
            <a:pPr marL="800100" lvl="1" indent="-342900">
              <a:buFont typeface="Arial" panose="020B0604020202020204" pitchFamily="34" charset="0"/>
              <a:buChar char="•"/>
            </a:pPr>
            <a:r>
              <a:rPr lang="en-US" sz="1800" dirty="0" err="1">
                <a:solidFill>
                  <a:schemeClr val="bg1"/>
                </a:solidFill>
              </a:rPr>
              <a:t>rénovation</a:t>
            </a:r>
            <a:endParaRPr lang="en-US" sz="1600" dirty="0">
              <a:solidFill>
                <a:schemeClr val="bg1">
                  <a:lumMod val="85000"/>
                  <a:lumOff val="15000"/>
                </a:schemeClr>
              </a:solidFill>
            </a:endParaRPr>
          </a:p>
          <a:p>
            <a:pPr lvl="1"/>
            <a:endParaRPr lang="en-US" sz="1800" dirty="0">
              <a:solidFill>
                <a:schemeClr val="bg1">
                  <a:lumMod val="85000"/>
                  <a:lumOff val="15000"/>
                </a:schemeClr>
              </a:solidFill>
            </a:endParaRPr>
          </a:p>
          <a:p>
            <a:pPr marL="342900" indent="-342900">
              <a:buFont typeface="Arial" panose="020B0604020202020204" pitchFamily="34" charset="0"/>
              <a:buChar char="•"/>
            </a:pPr>
            <a:r>
              <a:rPr lang="en-US" sz="2000" dirty="0" err="1">
                <a:solidFill>
                  <a:schemeClr val="bg1">
                    <a:lumMod val="85000"/>
                    <a:lumOff val="15000"/>
                  </a:schemeClr>
                </a:solidFill>
              </a:rPr>
              <a:t>Données</a:t>
            </a:r>
            <a:r>
              <a:rPr lang="en-US" sz="2000" dirty="0">
                <a:solidFill>
                  <a:schemeClr val="bg1">
                    <a:lumMod val="85000"/>
                    <a:lumOff val="15000"/>
                  </a:schemeClr>
                </a:solidFill>
              </a:rPr>
              <a:t> </a:t>
            </a:r>
            <a:r>
              <a:rPr lang="en-US" sz="2000" dirty="0" err="1">
                <a:solidFill>
                  <a:schemeClr val="bg1">
                    <a:lumMod val="85000"/>
                    <a:lumOff val="15000"/>
                  </a:schemeClr>
                </a:solidFill>
              </a:rPr>
              <a:t>limitées</a:t>
            </a:r>
            <a:r>
              <a:rPr lang="en-US" sz="2000" dirty="0">
                <a:solidFill>
                  <a:schemeClr val="bg1">
                    <a:lumMod val="85000"/>
                    <a:lumOff val="15000"/>
                  </a:schemeClr>
                </a:solidFill>
              </a:rPr>
              <a:t> :</a:t>
            </a:r>
          </a:p>
          <a:p>
            <a:pPr marL="742950" lvl="1" indent="-285750">
              <a:buFont typeface="Arial" panose="020B0604020202020204" pitchFamily="34" charset="0"/>
              <a:buChar char="•"/>
            </a:pPr>
            <a:r>
              <a:rPr lang="en-US" sz="1800" dirty="0" err="1">
                <a:solidFill>
                  <a:schemeClr val="bg1">
                    <a:lumMod val="85000"/>
                    <a:lumOff val="15000"/>
                  </a:schemeClr>
                </a:solidFill>
              </a:rPr>
              <a:t>Taux</a:t>
            </a:r>
            <a:r>
              <a:rPr lang="en-US" sz="1800" dirty="0">
                <a:solidFill>
                  <a:schemeClr val="bg1">
                    <a:lumMod val="85000"/>
                    <a:lumOff val="15000"/>
                  </a:schemeClr>
                </a:solidFill>
              </a:rPr>
              <a:t> </a:t>
            </a:r>
            <a:r>
              <a:rPr lang="en-US" sz="1800" dirty="0" err="1">
                <a:solidFill>
                  <a:schemeClr val="bg1">
                    <a:lumMod val="85000"/>
                    <a:lumOff val="15000"/>
                  </a:schemeClr>
                </a:solidFill>
              </a:rPr>
              <a:t>d’emploi</a:t>
            </a:r>
            <a:r>
              <a:rPr lang="en-US" sz="1800" dirty="0">
                <a:solidFill>
                  <a:schemeClr val="bg1">
                    <a:lumMod val="85000"/>
                    <a:lumOff val="15000"/>
                  </a:schemeClr>
                </a:solidFill>
              </a:rPr>
              <a:t> national et regional par formation </a:t>
            </a:r>
            <a:r>
              <a:rPr lang="en-US" sz="1800" dirty="0" err="1">
                <a:solidFill>
                  <a:schemeClr val="bg1">
                    <a:lumMod val="85000"/>
                    <a:lumOff val="15000"/>
                  </a:schemeClr>
                </a:solidFill>
              </a:rPr>
              <a:t>jusqu’au</a:t>
            </a:r>
            <a:r>
              <a:rPr lang="en-US" sz="1800" dirty="0">
                <a:solidFill>
                  <a:schemeClr val="bg1">
                    <a:lumMod val="85000"/>
                    <a:lumOff val="15000"/>
                  </a:schemeClr>
                </a:solidFill>
              </a:rPr>
              <a:t> </a:t>
            </a:r>
            <a:r>
              <a:rPr lang="en-US" sz="1800" dirty="0" err="1">
                <a:solidFill>
                  <a:schemeClr val="bg1">
                    <a:lumMod val="85000"/>
                    <a:lumOff val="15000"/>
                  </a:schemeClr>
                </a:solidFill>
              </a:rPr>
              <a:t>niveau</a:t>
            </a:r>
            <a:r>
              <a:rPr lang="en-US" sz="1800" dirty="0">
                <a:solidFill>
                  <a:schemeClr val="bg1">
                    <a:lumMod val="85000"/>
                    <a:lumOff val="15000"/>
                  </a:schemeClr>
                </a:solidFill>
              </a:rPr>
              <a:t> 5, </a:t>
            </a:r>
            <a:r>
              <a:rPr lang="en-US" sz="1800" dirty="0" err="1">
                <a:solidFill>
                  <a:schemeClr val="bg1">
                    <a:lumMod val="85000"/>
                    <a:lumOff val="15000"/>
                  </a:schemeClr>
                </a:solidFill>
              </a:rPr>
              <a:t>mais</a:t>
            </a:r>
            <a:r>
              <a:rPr lang="en-US" sz="1800" dirty="0">
                <a:solidFill>
                  <a:schemeClr val="bg1">
                    <a:lumMod val="85000"/>
                    <a:lumOff val="15000"/>
                  </a:schemeClr>
                </a:solidFill>
              </a:rPr>
              <a:t> </a:t>
            </a:r>
            <a:r>
              <a:rPr lang="en-US" sz="1800" dirty="0" err="1">
                <a:solidFill>
                  <a:schemeClr val="bg1">
                    <a:lumMod val="85000"/>
                    <a:lumOff val="15000"/>
                  </a:schemeClr>
                </a:solidFill>
              </a:rPr>
              <a:t>emploi</a:t>
            </a:r>
            <a:r>
              <a:rPr lang="en-US" sz="1800" dirty="0">
                <a:solidFill>
                  <a:schemeClr val="bg1">
                    <a:lumMod val="85000"/>
                    <a:lumOff val="15000"/>
                  </a:schemeClr>
                </a:solidFill>
              </a:rPr>
              <a:t> dans </a:t>
            </a:r>
            <a:r>
              <a:rPr lang="en-US" sz="1800" dirty="0" err="1">
                <a:solidFill>
                  <a:schemeClr val="bg1">
                    <a:lumMod val="85000"/>
                    <a:lumOff val="15000"/>
                  </a:schemeClr>
                </a:solidFill>
              </a:rPr>
              <a:t>une</a:t>
            </a:r>
            <a:r>
              <a:rPr lang="en-US" sz="1800" dirty="0">
                <a:solidFill>
                  <a:schemeClr val="bg1">
                    <a:lumMod val="85000"/>
                    <a:lumOff val="15000"/>
                  </a:schemeClr>
                </a:solidFill>
              </a:rPr>
              <a:t> </a:t>
            </a:r>
            <a:r>
              <a:rPr lang="en-US" sz="1800" dirty="0" err="1">
                <a:solidFill>
                  <a:schemeClr val="bg1">
                    <a:lumMod val="85000"/>
                    <a:lumOff val="15000"/>
                  </a:schemeClr>
                </a:solidFill>
              </a:rPr>
              <a:t>entreprise</a:t>
            </a:r>
            <a:r>
              <a:rPr lang="en-US" sz="1800" dirty="0">
                <a:solidFill>
                  <a:schemeClr val="bg1">
                    <a:lumMod val="85000"/>
                    <a:lumOff val="15000"/>
                  </a:schemeClr>
                </a:solidFill>
              </a:rPr>
              <a:t> du </a:t>
            </a:r>
            <a:r>
              <a:rPr lang="en-US" sz="1800" dirty="0" err="1">
                <a:solidFill>
                  <a:schemeClr val="bg1">
                    <a:lumMod val="85000"/>
                    <a:lumOff val="15000"/>
                  </a:schemeClr>
                </a:solidFill>
              </a:rPr>
              <a:t>Bâtiment</a:t>
            </a:r>
            <a:r>
              <a:rPr lang="en-US" sz="1800" dirty="0">
                <a:solidFill>
                  <a:schemeClr val="bg1">
                    <a:lumMod val="85000"/>
                    <a:lumOff val="15000"/>
                  </a:schemeClr>
                </a:solidFill>
              </a:rPr>
              <a:t> ?</a:t>
            </a:r>
          </a:p>
          <a:p>
            <a:pPr marL="742950" lvl="1" indent="-285750">
              <a:buFont typeface="Arial" panose="020B0604020202020204" pitchFamily="34" charset="0"/>
              <a:buChar char="•"/>
            </a:pPr>
            <a:r>
              <a:rPr lang="en-US" sz="1800" dirty="0" err="1">
                <a:solidFill>
                  <a:schemeClr val="bg1">
                    <a:lumMod val="85000"/>
                    <a:lumOff val="15000"/>
                  </a:schemeClr>
                </a:solidFill>
              </a:rPr>
              <a:t>Données</a:t>
            </a:r>
            <a:r>
              <a:rPr lang="en-US" sz="1800" dirty="0">
                <a:solidFill>
                  <a:schemeClr val="bg1">
                    <a:lumMod val="85000"/>
                    <a:lumOff val="15000"/>
                  </a:schemeClr>
                </a:solidFill>
              </a:rPr>
              <a:t> sur la formation continue ? OPCO ?</a:t>
            </a:r>
          </a:p>
          <a:p>
            <a:pPr marL="742950" lvl="1" indent="-285750">
              <a:buFont typeface="Arial" panose="020B0604020202020204" pitchFamily="34" charset="0"/>
              <a:buChar char="•"/>
            </a:pPr>
            <a:r>
              <a:rPr lang="en-US" sz="1800" dirty="0">
                <a:solidFill>
                  <a:schemeClr val="bg1">
                    <a:lumMod val="85000"/>
                    <a:lumOff val="15000"/>
                  </a:schemeClr>
                </a:solidFill>
              </a:rPr>
              <a:t>Emploi non-</a:t>
            </a:r>
            <a:r>
              <a:rPr lang="en-US" sz="1800" dirty="0" err="1">
                <a:solidFill>
                  <a:schemeClr val="bg1">
                    <a:lumMod val="85000"/>
                    <a:lumOff val="15000"/>
                  </a:schemeClr>
                </a:solidFill>
              </a:rPr>
              <a:t>salarié</a:t>
            </a:r>
            <a:r>
              <a:rPr lang="en-US" sz="1800" dirty="0">
                <a:solidFill>
                  <a:schemeClr val="bg1">
                    <a:lumMod val="85000"/>
                    <a:lumOff val="15000"/>
                  </a:schemeClr>
                </a:solidFill>
              </a:rPr>
              <a:t> ?</a:t>
            </a:r>
          </a:p>
          <a:p>
            <a:pPr marL="742950" lvl="1" indent="-285750">
              <a:buFont typeface="Arial" panose="020B0604020202020204" pitchFamily="34" charset="0"/>
              <a:buChar char="•"/>
            </a:pPr>
            <a:r>
              <a:rPr lang="en-US" sz="1800" dirty="0" err="1">
                <a:solidFill>
                  <a:schemeClr val="bg1">
                    <a:lumMod val="85000"/>
                    <a:lumOff val="15000"/>
                  </a:schemeClr>
                </a:solidFill>
              </a:rPr>
              <a:t>Intérim</a:t>
            </a:r>
            <a:r>
              <a:rPr lang="en-US" sz="1800" dirty="0">
                <a:solidFill>
                  <a:schemeClr val="bg1">
                    <a:lumMod val="85000"/>
                    <a:lumOff val="15000"/>
                  </a:schemeClr>
                </a:solidFill>
              </a:rPr>
              <a:t> ?</a:t>
            </a:r>
          </a:p>
          <a:p>
            <a:pPr marL="742950" lvl="1" indent="-285750">
              <a:buFont typeface="Arial" panose="020B0604020202020204" pitchFamily="34" charset="0"/>
              <a:buChar char="•"/>
            </a:pPr>
            <a:endParaRPr lang="en-US" sz="1800" dirty="0">
              <a:solidFill>
                <a:schemeClr val="bg1">
                  <a:lumMod val="85000"/>
                  <a:lumOff val="15000"/>
                </a:schemeClr>
              </a:solidFill>
            </a:endParaRPr>
          </a:p>
          <a:p>
            <a:pPr lvl="1"/>
            <a:r>
              <a:rPr lang="en-US" sz="1800" dirty="0">
                <a:solidFill>
                  <a:schemeClr val="bg1">
                    <a:lumMod val="85000"/>
                    <a:lumOff val="15000"/>
                  </a:schemeClr>
                </a:solidFill>
              </a:rPr>
              <a:t>MERCI POUR VOTRE ATTENTION</a:t>
            </a:r>
          </a:p>
        </p:txBody>
      </p:sp>
    </p:spTree>
    <p:extLst>
      <p:ext uri="{BB962C8B-B14F-4D97-AF65-F5344CB8AC3E}">
        <p14:creationId xmlns:p14="http://schemas.microsoft.com/office/powerpoint/2010/main" val="403066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fontScale="90000"/>
          </a:bodyPr>
          <a:lstStyle/>
          <a:p>
            <a:r>
              <a:rPr lang="fr-FR" dirty="0"/>
              <a:t>Évaluation des besoins des entreprises en </a:t>
            </a:r>
            <a:br>
              <a:rPr lang="fr-FR" dirty="0"/>
            </a:br>
            <a:r>
              <a:rPr lang="fr-FR" dirty="0"/>
              <a:t>chefs d’équipe et chefs de chantier en France</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8275141" cy="4411807"/>
          </a:xfrm>
        </p:spPr>
        <p:txBody>
          <a:bodyPr>
            <a:normAutofit/>
          </a:bodyPr>
          <a:lstStyle/>
          <a:p>
            <a:pPr marL="342900" indent="-342900">
              <a:buFont typeface="Arial" panose="020B0604020202020204" pitchFamily="34" charset="0"/>
              <a:buChar char="•"/>
            </a:pPr>
            <a:r>
              <a:rPr lang="en-US" sz="2000" dirty="0">
                <a:solidFill>
                  <a:schemeClr val="bg1"/>
                </a:solidFill>
              </a:rPr>
              <a:t>Emploi </a:t>
            </a:r>
            <a:r>
              <a:rPr lang="en-US" sz="2000" dirty="0" err="1">
                <a:solidFill>
                  <a:schemeClr val="bg1"/>
                </a:solidFill>
              </a:rPr>
              <a:t>salarié</a:t>
            </a:r>
            <a:r>
              <a:rPr lang="en-US" sz="2000" dirty="0">
                <a:solidFill>
                  <a:schemeClr val="bg1"/>
                </a:solidFill>
              </a:rPr>
              <a:t> :</a:t>
            </a:r>
          </a:p>
          <a:p>
            <a:pPr marL="742950" lvl="1" indent="-285750">
              <a:buFont typeface="Arial" panose="020B0604020202020204" pitchFamily="34" charset="0"/>
              <a:buChar char="•"/>
            </a:pPr>
            <a:r>
              <a:rPr lang="en-US" sz="1800" dirty="0">
                <a:solidFill>
                  <a:schemeClr val="bg1">
                    <a:lumMod val="85000"/>
                    <a:lumOff val="15000"/>
                  </a:schemeClr>
                </a:solidFill>
              </a:rPr>
              <a:t>Chefs </a:t>
            </a:r>
            <a:r>
              <a:rPr lang="en-US" sz="1800" dirty="0" err="1">
                <a:solidFill>
                  <a:schemeClr val="bg1">
                    <a:lumMod val="85000"/>
                    <a:lumOff val="15000"/>
                  </a:schemeClr>
                </a:solidFill>
              </a:rPr>
              <a:t>d’équipe</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Chefs de </a:t>
            </a:r>
            <a:r>
              <a:rPr lang="en-US" sz="1800" dirty="0" err="1">
                <a:solidFill>
                  <a:schemeClr val="bg1">
                    <a:lumMod val="85000"/>
                    <a:lumOff val="15000"/>
                  </a:schemeClr>
                </a:solidFill>
              </a:rPr>
              <a:t>chantier</a:t>
            </a:r>
            <a:endParaRPr lang="en-US" sz="1800" dirty="0">
              <a:solidFill>
                <a:schemeClr val="bg1">
                  <a:lumMod val="85000"/>
                  <a:lumOff val="15000"/>
                </a:schemeClr>
              </a:solidFill>
            </a:endParaRPr>
          </a:p>
          <a:p>
            <a:pPr lvl="1"/>
            <a:endParaRPr lang="en-US" sz="1800" dirty="0">
              <a:solidFill>
                <a:schemeClr val="bg1">
                  <a:lumMod val="85000"/>
                  <a:lumOff val="15000"/>
                </a:schemeClr>
              </a:solidFill>
            </a:endParaRPr>
          </a:p>
          <a:p>
            <a:pPr marL="342900" indent="-342900">
              <a:buFont typeface="Arial" panose="020B0604020202020204" pitchFamily="34" charset="0"/>
              <a:buChar char="•"/>
            </a:pPr>
            <a:r>
              <a:rPr lang="en-US" sz="2000" dirty="0">
                <a:solidFill>
                  <a:schemeClr val="bg1">
                    <a:lumMod val="85000"/>
                    <a:lumOff val="15000"/>
                  </a:schemeClr>
                </a:solidFill>
              </a:rPr>
              <a:t>Formation </a:t>
            </a:r>
            <a:r>
              <a:rPr lang="en-US" sz="2000" dirty="0" err="1">
                <a:solidFill>
                  <a:schemeClr val="bg1">
                    <a:lumMod val="85000"/>
                    <a:lumOff val="15000"/>
                  </a:schemeClr>
                </a:solidFill>
              </a:rPr>
              <a:t>initiale</a:t>
            </a:r>
            <a:r>
              <a:rPr lang="en-US" sz="2000" dirty="0">
                <a:solidFill>
                  <a:schemeClr val="bg1">
                    <a:lumMod val="85000"/>
                    <a:lumOff val="15000"/>
                  </a:schemeClr>
                </a:solidFill>
              </a:rPr>
              <a:t> </a:t>
            </a:r>
            <a:r>
              <a:rPr lang="en-US" sz="2000" dirty="0" err="1">
                <a:solidFill>
                  <a:schemeClr val="bg1">
                    <a:lumMod val="85000"/>
                    <a:lumOff val="15000"/>
                  </a:schemeClr>
                </a:solidFill>
              </a:rPr>
              <a:t>menant</a:t>
            </a:r>
            <a:r>
              <a:rPr lang="en-US" sz="2000" dirty="0">
                <a:solidFill>
                  <a:schemeClr val="bg1">
                    <a:lumMod val="85000"/>
                    <a:lumOff val="15000"/>
                  </a:schemeClr>
                </a:solidFill>
              </a:rPr>
              <a:t> au métier de :</a:t>
            </a:r>
          </a:p>
          <a:p>
            <a:pPr marL="742950" lvl="1" indent="-285750">
              <a:buFont typeface="Arial" panose="020B0604020202020204" pitchFamily="34" charset="0"/>
              <a:buChar char="•"/>
            </a:pPr>
            <a:r>
              <a:rPr lang="en-US" sz="1800" dirty="0">
                <a:solidFill>
                  <a:schemeClr val="bg1">
                    <a:lumMod val="85000"/>
                    <a:lumOff val="15000"/>
                  </a:schemeClr>
                </a:solidFill>
              </a:rPr>
              <a:t>Chef </a:t>
            </a:r>
            <a:r>
              <a:rPr lang="en-US" sz="1800" dirty="0" err="1">
                <a:solidFill>
                  <a:schemeClr val="bg1">
                    <a:lumMod val="85000"/>
                    <a:lumOff val="15000"/>
                  </a:schemeClr>
                </a:solidFill>
              </a:rPr>
              <a:t>d’équipe</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Chef de </a:t>
            </a:r>
            <a:r>
              <a:rPr lang="en-US" sz="1800" dirty="0" err="1">
                <a:solidFill>
                  <a:schemeClr val="bg1">
                    <a:lumMod val="85000"/>
                    <a:lumOff val="15000"/>
                  </a:schemeClr>
                </a:solidFill>
              </a:rPr>
              <a:t>chantier</a:t>
            </a:r>
            <a:endParaRPr lang="en-US" sz="1800" dirty="0">
              <a:solidFill>
                <a:schemeClr val="bg1">
                  <a:lumMod val="85000"/>
                  <a:lumOff val="15000"/>
                </a:schemeClr>
              </a:solidFill>
            </a:endParaRPr>
          </a:p>
          <a:p>
            <a:pPr marL="742950" lvl="1" indent="-285750">
              <a:buFont typeface="Arial" panose="020B0604020202020204" pitchFamily="34" charset="0"/>
              <a:buChar char="•"/>
            </a:pPr>
            <a:endParaRPr lang="en-US" sz="1800" dirty="0">
              <a:solidFill>
                <a:schemeClr val="bg1">
                  <a:lumMod val="85000"/>
                  <a:lumOff val="15000"/>
                </a:schemeClr>
              </a:solidFill>
            </a:endParaRPr>
          </a:p>
          <a:p>
            <a:pPr marL="342900" indent="-342900">
              <a:buFont typeface="Arial" panose="020B0604020202020204" pitchFamily="34" charset="0"/>
              <a:buChar char="•"/>
            </a:pPr>
            <a:r>
              <a:rPr lang="en-US" sz="2000" dirty="0">
                <a:solidFill>
                  <a:schemeClr val="bg1">
                    <a:lumMod val="85000"/>
                    <a:lumOff val="15000"/>
                  </a:schemeClr>
                </a:solidFill>
              </a:rPr>
              <a:t>Projets de </a:t>
            </a:r>
            <a:r>
              <a:rPr lang="en-US" sz="2000" dirty="0" err="1">
                <a:solidFill>
                  <a:schemeClr val="bg1">
                    <a:lumMod val="85000"/>
                    <a:lumOff val="15000"/>
                  </a:schemeClr>
                </a:solidFill>
              </a:rPr>
              <a:t>recrutement</a:t>
            </a:r>
            <a:r>
              <a:rPr lang="en-US" sz="2000" dirty="0">
                <a:solidFill>
                  <a:schemeClr val="bg1">
                    <a:lumMod val="85000"/>
                    <a:lumOff val="15000"/>
                  </a:schemeClr>
                </a:solidFill>
              </a:rPr>
              <a:t> 2023 et </a:t>
            </a:r>
            <a:r>
              <a:rPr lang="en-US" sz="2000" dirty="0" err="1">
                <a:solidFill>
                  <a:schemeClr val="bg1">
                    <a:lumMod val="85000"/>
                    <a:lumOff val="15000"/>
                  </a:schemeClr>
                </a:solidFill>
              </a:rPr>
              <a:t>offres</a:t>
            </a:r>
            <a:r>
              <a:rPr lang="en-US" sz="2000" dirty="0">
                <a:solidFill>
                  <a:schemeClr val="bg1">
                    <a:lumMod val="85000"/>
                    <a:lumOff val="15000"/>
                  </a:schemeClr>
                </a:solidFill>
              </a:rPr>
              <a:t> </a:t>
            </a:r>
            <a:r>
              <a:rPr lang="en-US" sz="2000" dirty="0" err="1">
                <a:solidFill>
                  <a:schemeClr val="bg1">
                    <a:lumMod val="85000"/>
                    <a:lumOff val="15000"/>
                  </a:schemeClr>
                </a:solidFill>
              </a:rPr>
              <a:t>d’emploi</a:t>
            </a:r>
            <a:r>
              <a:rPr lang="en-US" sz="2000" dirty="0">
                <a:solidFill>
                  <a:schemeClr val="bg1">
                    <a:lumMod val="85000"/>
                    <a:lumOff val="15000"/>
                  </a:schemeClr>
                </a:solidFill>
              </a:rPr>
              <a:t> </a:t>
            </a:r>
            <a:r>
              <a:rPr lang="en-US" sz="2000" dirty="0" err="1">
                <a:solidFill>
                  <a:schemeClr val="bg1">
                    <a:lumMod val="85000"/>
                    <a:lumOff val="15000"/>
                  </a:schemeClr>
                </a:solidFill>
              </a:rPr>
              <a:t>actuelles</a:t>
            </a:r>
            <a:endParaRPr lang="en-US" sz="2000" dirty="0">
              <a:solidFill>
                <a:schemeClr val="bg1">
                  <a:lumMod val="85000"/>
                  <a:lumOff val="15000"/>
                </a:schemeClr>
              </a:solidFill>
            </a:endParaRP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2062196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a:t>L’emploi salarié </a:t>
            </a:r>
            <a:br>
              <a:rPr lang="fr-FR" dirty="0"/>
            </a:br>
            <a:r>
              <a:rPr lang="fr-FR" dirty="0"/>
              <a:t>dans les entreprises du BTP françaises</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1197267"/>
          </a:xfrm>
        </p:spPr>
        <p:txBody>
          <a:bodyPr>
            <a:normAutofit lnSpcReduction="10000"/>
          </a:bodyPr>
          <a:lstStyle/>
          <a:p>
            <a:r>
              <a:rPr lang="en-US" sz="2000" dirty="0">
                <a:solidFill>
                  <a:schemeClr val="bg1"/>
                </a:solidFill>
              </a:rPr>
              <a:t>Chefs </a:t>
            </a:r>
            <a:r>
              <a:rPr lang="en-US" sz="2000" dirty="0" err="1">
                <a:solidFill>
                  <a:schemeClr val="bg1"/>
                </a:solidFill>
              </a:rPr>
              <a:t>d’équipe</a:t>
            </a:r>
            <a:r>
              <a:rPr lang="en-US" sz="2000" dirty="0">
                <a:solidFill>
                  <a:schemeClr val="bg1"/>
                </a:solidFill>
              </a:rPr>
              <a:t> :</a:t>
            </a:r>
          </a:p>
          <a:p>
            <a:pPr marL="742950" lvl="1" indent="-285750">
              <a:buFont typeface="Arial" panose="020B0604020202020204" pitchFamily="34" charset="0"/>
              <a:buChar char="•"/>
            </a:pPr>
            <a:r>
              <a:rPr lang="en-US" sz="1800" dirty="0" err="1">
                <a:solidFill>
                  <a:schemeClr val="bg1">
                    <a:lumMod val="85000"/>
                    <a:lumOff val="15000"/>
                  </a:schemeClr>
                </a:solidFill>
              </a:rPr>
              <a:t>Difficulté</a:t>
            </a:r>
            <a:r>
              <a:rPr lang="en-US" sz="1800" dirty="0">
                <a:solidFill>
                  <a:schemeClr val="bg1">
                    <a:lumMod val="85000"/>
                    <a:lumOff val="15000"/>
                  </a:schemeClr>
                </a:solidFill>
              </a:rPr>
              <a:t> : </a:t>
            </a:r>
            <a:r>
              <a:rPr lang="en-US" sz="1800" dirty="0" err="1">
                <a:solidFill>
                  <a:schemeClr val="bg1">
                    <a:lumMod val="85000"/>
                    <a:lumOff val="15000"/>
                  </a:schemeClr>
                </a:solidFill>
              </a:rPr>
              <a:t>ils</a:t>
            </a:r>
            <a:r>
              <a:rPr lang="en-US" sz="1800" dirty="0">
                <a:solidFill>
                  <a:schemeClr val="bg1">
                    <a:lumMod val="85000"/>
                    <a:lumOff val="15000"/>
                  </a:schemeClr>
                </a:solidFill>
              </a:rPr>
              <a:t> ne </a:t>
            </a:r>
            <a:r>
              <a:rPr lang="en-US" sz="1800" dirty="0" err="1">
                <a:solidFill>
                  <a:schemeClr val="bg1">
                    <a:lumMod val="85000"/>
                    <a:lumOff val="15000"/>
                  </a:schemeClr>
                </a:solidFill>
              </a:rPr>
              <a:t>sont</a:t>
            </a:r>
            <a:r>
              <a:rPr lang="en-US" sz="1800" dirty="0">
                <a:solidFill>
                  <a:schemeClr val="bg1">
                    <a:lumMod val="85000"/>
                    <a:lumOff val="15000"/>
                  </a:schemeClr>
                </a:solidFill>
              </a:rPr>
              <a:t> pas </a:t>
            </a:r>
            <a:r>
              <a:rPr lang="en-US" sz="1800" dirty="0" err="1">
                <a:solidFill>
                  <a:schemeClr val="bg1">
                    <a:lumMod val="85000"/>
                    <a:lumOff val="15000"/>
                  </a:schemeClr>
                </a:solidFill>
              </a:rPr>
              <a:t>identifiés</a:t>
            </a:r>
            <a:r>
              <a:rPr lang="en-US" sz="1800" dirty="0">
                <a:solidFill>
                  <a:schemeClr val="bg1">
                    <a:lumMod val="85000"/>
                    <a:lumOff val="15000"/>
                  </a:schemeClr>
                </a:solidFill>
              </a:rPr>
              <a:t> </a:t>
            </a:r>
            <a:r>
              <a:rPr lang="en-US" sz="1800" dirty="0" err="1">
                <a:solidFill>
                  <a:schemeClr val="bg1">
                    <a:lumMod val="85000"/>
                    <a:lumOff val="15000"/>
                  </a:schemeClr>
                </a:solidFill>
              </a:rPr>
              <a:t>en</a:t>
            </a:r>
            <a:r>
              <a:rPr lang="en-US" sz="1800" dirty="0">
                <a:solidFill>
                  <a:schemeClr val="bg1">
                    <a:lumMod val="85000"/>
                    <a:lumOff val="15000"/>
                  </a:schemeClr>
                </a:solidFill>
              </a:rPr>
              <a:t> tant que </a:t>
            </a:r>
            <a:r>
              <a:rPr lang="en-US" sz="1800" dirty="0" err="1">
                <a:solidFill>
                  <a:schemeClr val="bg1">
                    <a:lumMod val="85000"/>
                    <a:lumOff val="15000"/>
                  </a:schemeClr>
                </a:solidFill>
              </a:rPr>
              <a:t>tels</a:t>
            </a:r>
            <a:r>
              <a:rPr lang="en-US" sz="1800" dirty="0">
                <a:solidFill>
                  <a:schemeClr val="bg1">
                    <a:lumMod val="85000"/>
                    <a:lumOff val="15000"/>
                  </a:schemeClr>
                </a:solidFill>
              </a:rPr>
              <a:t> </a:t>
            </a:r>
            <a:r>
              <a:rPr lang="en-US" sz="1800" dirty="0" err="1">
                <a:solidFill>
                  <a:schemeClr val="bg1">
                    <a:lumMod val="85000"/>
                    <a:lumOff val="15000"/>
                  </a:schemeClr>
                </a:solidFill>
              </a:rPr>
              <a:t>parmi</a:t>
            </a:r>
            <a:r>
              <a:rPr lang="en-US" sz="1800" dirty="0">
                <a:solidFill>
                  <a:schemeClr val="bg1">
                    <a:lumMod val="85000"/>
                    <a:lumOff val="15000"/>
                  </a:schemeClr>
                </a:solidFill>
              </a:rPr>
              <a:t> les </a:t>
            </a:r>
            <a:r>
              <a:rPr lang="en-US" sz="1800" dirty="0" err="1">
                <a:solidFill>
                  <a:schemeClr val="bg1">
                    <a:lumMod val="85000"/>
                    <a:lumOff val="15000"/>
                  </a:schemeClr>
                </a:solidFill>
              </a:rPr>
              <a:t>ouvriers</a:t>
            </a:r>
            <a:endParaRPr lang="en-US" sz="1800" dirty="0">
              <a:solidFill>
                <a:schemeClr val="bg1">
                  <a:lumMod val="85000"/>
                  <a:lumOff val="15000"/>
                </a:schemeClr>
              </a:solidFill>
            </a:endParaRPr>
          </a:p>
          <a:p>
            <a:pPr marL="742950" lvl="1" indent="-285750">
              <a:buFont typeface="Symbol" panose="05050102010706020507" pitchFamily="18" charset="2"/>
              <a:buChar char="Þ"/>
            </a:pPr>
            <a:r>
              <a:rPr lang="en-US" sz="1800" dirty="0" err="1">
                <a:solidFill>
                  <a:schemeClr val="bg1">
                    <a:lumMod val="85000"/>
                    <a:lumOff val="15000"/>
                  </a:schemeClr>
                </a:solidFill>
              </a:rPr>
              <a:t>Répartis</a:t>
            </a:r>
            <a:r>
              <a:rPr lang="en-US" sz="1800" dirty="0">
                <a:solidFill>
                  <a:schemeClr val="bg1">
                    <a:lumMod val="85000"/>
                    <a:lumOff val="15000"/>
                  </a:schemeClr>
                </a:solidFill>
              </a:rPr>
              <a:t> dans les </a:t>
            </a:r>
            <a:r>
              <a:rPr lang="en-US" sz="1800" dirty="0" err="1">
                <a:solidFill>
                  <a:schemeClr val="bg1">
                    <a:lumMod val="85000"/>
                    <a:lumOff val="15000"/>
                  </a:schemeClr>
                </a:solidFill>
              </a:rPr>
              <a:t>différents</a:t>
            </a:r>
            <a:r>
              <a:rPr lang="en-US" sz="1800" dirty="0">
                <a:solidFill>
                  <a:schemeClr val="bg1">
                    <a:lumMod val="85000"/>
                    <a:lumOff val="15000"/>
                  </a:schemeClr>
                </a:solidFill>
              </a:rPr>
              <a:t> métiers de production</a:t>
            </a:r>
          </a:p>
          <a:p>
            <a:pPr marL="742950" lvl="1" indent="-285750">
              <a:buFont typeface="Symbol" panose="05050102010706020507" pitchFamily="18" charset="2"/>
              <a:buChar char="Þ"/>
            </a:pPr>
            <a:r>
              <a:rPr lang="en-US" sz="1800" dirty="0" err="1">
                <a:solidFill>
                  <a:schemeClr val="bg1">
                    <a:lumMod val="85000"/>
                    <a:lumOff val="15000"/>
                  </a:schemeClr>
                </a:solidFill>
              </a:rPr>
              <a:t>Ouvriers</a:t>
            </a:r>
            <a:r>
              <a:rPr lang="en-US" sz="1800" dirty="0">
                <a:solidFill>
                  <a:schemeClr val="bg1">
                    <a:lumMod val="85000"/>
                    <a:lumOff val="15000"/>
                  </a:schemeClr>
                </a:solidFill>
              </a:rPr>
              <a:t> </a:t>
            </a:r>
            <a:r>
              <a:rPr lang="en-US" sz="1800" dirty="0" err="1">
                <a:solidFill>
                  <a:schemeClr val="bg1">
                    <a:lumMod val="85000"/>
                    <a:lumOff val="15000"/>
                  </a:schemeClr>
                </a:solidFill>
              </a:rPr>
              <a:t>très</a:t>
            </a:r>
            <a:r>
              <a:rPr lang="en-US" sz="1800" dirty="0">
                <a:solidFill>
                  <a:schemeClr val="bg1">
                    <a:lumMod val="85000"/>
                    <a:lumOff val="15000"/>
                  </a:schemeClr>
                </a:solidFill>
              </a:rPr>
              <a:t> </a:t>
            </a:r>
            <a:r>
              <a:rPr lang="en-US" sz="1800" dirty="0" err="1">
                <a:solidFill>
                  <a:schemeClr val="bg1">
                    <a:lumMod val="85000"/>
                    <a:lumOff val="15000"/>
                  </a:schemeClr>
                </a:solidFill>
              </a:rPr>
              <a:t>qualifiés</a:t>
            </a:r>
            <a:r>
              <a:rPr lang="en-US" sz="1800" dirty="0">
                <a:solidFill>
                  <a:schemeClr val="bg1">
                    <a:lumMod val="85000"/>
                    <a:lumOff val="15000"/>
                  </a:schemeClr>
                </a:solidFill>
              </a:rPr>
              <a:t> ?</a:t>
            </a: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Image 4">
            <a:extLst>
              <a:ext uri="{FF2B5EF4-FFF2-40B4-BE49-F238E27FC236}">
                <a16:creationId xmlns:a16="http://schemas.microsoft.com/office/drawing/2014/main" id="{1E29096E-539E-4784-A4B0-B305A44244E9}"/>
              </a:ext>
            </a:extLst>
          </p:cNvPr>
          <p:cNvPicPr>
            <a:picLocks noChangeAspect="1"/>
          </p:cNvPicPr>
          <p:nvPr/>
        </p:nvPicPr>
        <p:blipFill>
          <a:blip r:embed="rId3"/>
          <a:stretch>
            <a:fillRect/>
          </a:stretch>
        </p:blipFill>
        <p:spPr>
          <a:xfrm>
            <a:off x="757917" y="3429000"/>
            <a:ext cx="4473328" cy="3299746"/>
          </a:xfrm>
          <a:prstGeom prst="rect">
            <a:avLst/>
          </a:prstGeom>
        </p:spPr>
      </p:pic>
      <p:sp>
        <p:nvSpPr>
          <p:cNvPr id="6" name="ZoneTexte 5">
            <a:extLst>
              <a:ext uri="{FF2B5EF4-FFF2-40B4-BE49-F238E27FC236}">
                <a16:creationId xmlns:a16="http://schemas.microsoft.com/office/drawing/2014/main" id="{9EFE5CCB-2919-4C8A-9A6E-E3230BD87EEE}"/>
              </a:ext>
            </a:extLst>
          </p:cNvPr>
          <p:cNvSpPr txBox="1"/>
          <p:nvPr/>
        </p:nvSpPr>
        <p:spPr>
          <a:xfrm>
            <a:off x="4496586" y="5903748"/>
            <a:ext cx="617477" cy="307777"/>
          </a:xfrm>
          <a:prstGeom prst="rect">
            <a:avLst/>
          </a:prstGeom>
          <a:noFill/>
        </p:spPr>
        <p:txBody>
          <a:bodyPr wrap="none" rtlCol="0">
            <a:spAutoFit/>
          </a:bodyPr>
          <a:lstStyle/>
          <a:p>
            <a:r>
              <a:rPr lang="fr-FR" sz="1400" dirty="0"/>
              <a:t>4 072</a:t>
            </a:r>
          </a:p>
        </p:txBody>
      </p:sp>
      <p:sp>
        <p:nvSpPr>
          <p:cNvPr id="7" name="ZoneTexte 6">
            <a:extLst>
              <a:ext uri="{FF2B5EF4-FFF2-40B4-BE49-F238E27FC236}">
                <a16:creationId xmlns:a16="http://schemas.microsoft.com/office/drawing/2014/main" id="{D8C902E5-183D-43CC-836F-03E74BF342EA}"/>
              </a:ext>
            </a:extLst>
          </p:cNvPr>
          <p:cNvSpPr txBox="1"/>
          <p:nvPr/>
        </p:nvSpPr>
        <p:spPr>
          <a:xfrm>
            <a:off x="4541376" y="4252352"/>
            <a:ext cx="617477" cy="307777"/>
          </a:xfrm>
          <a:prstGeom prst="rect">
            <a:avLst/>
          </a:prstGeom>
          <a:noFill/>
        </p:spPr>
        <p:txBody>
          <a:bodyPr wrap="none" rtlCol="0">
            <a:spAutoFit/>
          </a:bodyPr>
          <a:lstStyle/>
          <a:p>
            <a:r>
              <a:rPr lang="fr-FR" sz="1400" dirty="0"/>
              <a:t>5 553</a:t>
            </a:r>
          </a:p>
        </p:txBody>
      </p:sp>
      <p:sp>
        <p:nvSpPr>
          <p:cNvPr id="8" name="ZoneTexte 7">
            <a:extLst>
              <a:ext uri="{FF2B5EF4-FFF2-40B4-BE49-F238E27FC236}">
                <a16:creationId xmlns:a16="http://schemas.microsoft.com/office/drawing/2014/main" id="{E43721FD-9355-401A-B73A-7E0280378F80}"/>
              </a:ext>
            </a:extLst>
          </p:cNvPr>
          <p:cNvSpPr txBox="1"/>
          <p:nvPr/>
        </p:nvSpPr>
        <p:spPr>
          <a:xfrm>
            <a:off x="4432988" y="5075704"/>
            <a:ext cx="712054" cy="307777"/>
          </a:xfrm>
          <a:prstGeom prst="rect">
            <a:avLst/>
          </a:prstGeom>
          <a:noFill/>
        </p:spPr>
        <p:txBody>
          <a:bodyPr wrap="none" rtlCol="0">
            <a:spAutoFit/>
          </a:bodyPr>
          <a:lstStyle/>
          <a:p>
            <a:r>
              <a:rPr lang="fr-FR" sz="1400" dirty="0"/>
              <a:t>11 284</a:t>
            </a:r>
          </a:p>
        </p:txBody>
      </p:sp>
      <p:sp>
        <p:nvSpPr>
          <p:cNvPr id="9" name="ZoneTexte 8">
            <a:extLst>
              <a:ext uri="{FF2B5EF4-FFF2-40B4-BE49-F238E27FC236}">
                <a16:creationId xmlns:a16="http://schemas.microsoft.com/office/drawing/2014/main" id="{8FB76352-21C5-471A-93F2-04009E23C88F}"/>
              </a:ext>
            </a:extLst>
          </p:cNvPr>
          <p:cNvSpPr txBox="1"/>
          <p:nvPr/>
        </p:nvSpPr>
        <p:spPr>
          <a:xfrm>
            <a:off x="4422744" y="4531290"/>
            <a:ext cx="712054" cy="307777"/>
          </a:xfrm>
          <a:prstGeom prst="rect">
            <a:avLst/>
          </a:prstGeom>
          <a:noFill/>
        </p:spPr>
        <p:txBody>
          <a:bodyPr wrap="none" rtlCol="0">
            <a:spAutoFit/>
          </a:bodyPr>
          <a:lstStyle/>
          <a:p>
            <a:r>
              <a:rPr lang="fr-FR" sz="1400" dirty="0"/>
              <a:t>12 549</a:t>
            </a:r>
          </a:p>
        </p:txBody>
      </p:sp>
      <p:sp>
        <p:nvSpPr>
          <p:cNvPr id="10" name="ZoneTexte 9">
            <a:extLst>
              <a:ext uri="{FF2B5EF4-FFF2-40B4-BE49-F238E27FC236}">
                <a16:creationId xmlns:a16="http://schemas.microsoft.com/office/drawing/2014/main" id="{D95B6272-79E4-4B38-86FF-3F3753EEC240}"/>
              </a:ext>
            </a:extLst>
          </p:cNvPr>
          <p:cNvSpPr txBox="1"/>
          <p:nvPr/>
        </p:nvSpPr>
        <p:spPr>
          <a:xfrm>
            <a:off x="4432988" y="6440458"/>
            <a:ext cx="712054" cy="307777"/>
          </a:xfrm>
          <a:prstGeom prst="rect">
            <a:avLst/>
          </a:prstGeom>
          <a:noFill/>
        </p:spPr>
        <p:txBody>
          <a:bodyPr wrap="none" rtlCol="0">
            <a:spAutoFit/>
          </a:bodyPr>
          <a:lstStyle/>
          <a:p>
            <a:r>
              <a:rPr lang="fr-FR" sz="1400" dirty="0"/>
              <a:t>18 870</a:t>
            </a:r>
          </a:p>
        </p:txBody>
      </p:sp>
      <p:sp>
        <p:nvSpPr>
          <p:cNvPr id="11" name="ZoneTexte 10">
            <a:extLst>
              <a:ext uri="{FF2B5EF4-FFF2-40B4-BE49-F238E27FC236}">
                <a16:creationId xmlns:a16="http://schemas.microsoft.com/office/drawing/2014/main" id="{C6ADBBD7-C0BE-4CC0-B196-340BEDEF47F8}"/>
              </a:ext>
            </a:extLst>
          </p:cNvPr>
          <p:cNvSpPr txBox="1"/>
          <p:nvPr/>
        </p:nvSpPr>
        <p:spPr>
          <a:xfrm>
            <a:off x="4461268" y="3710950"/>
            <a:ext cx="712054" cy="307777"/>
          </a:xfrm>
          <a:prstGeom prst="rect">
            <a:avLst/>
          </a:prstGeom>
          <a:noFill/>
        </p:spPr>
        <p:txBody>
          <a:bodyPr wrap="none" rtlCol="0">
            <a:spAutoFit/>
          </a:bodyPr>
          <a:lstStyle/>
          <a:p>
            <a:r>
              <a:rPr lang="fr-FR" sz="1400" dirty="0"/>
              <a:t>39 122</a:t>
            </a:r>
          </a:p>
        </p:txBody>
      </p:sp>
      <p:sp>
        <p:nvSpPr>
          <p:cNvPr id="12" name="ZoneTexte 11">
            <a:extLst>
              <a:ext uri="{FF2B5EF4-FFF2-40B4-BE49-F238E27FC236}">
                <a16:creationId xmlns:a16="http://schemas.microsoft.com/office/drawing/2014/main" id="{9471BCA9-D2F6-4780-AACA-F7DAA0E79CBA}"/>
              </a:ext>
            </a:extLst>
          </p:cNvPr>
          <p:cNvSpPr txBox="1"/>
          <p:nvPr/>
        </p:nvSpPr>
        <p:spPr>
          <a:xfrm>
            <a:off x="4470848" y="3990207"/>
            <a:ext cx="712054" cy="307777"/>
          </a:xfrm>
          <a:prstGeom prst="rect">
            <a:avLst/>
          </a:prstGeom>
          <a:noFill/>
        </p:spPr>
        <p:txBody>
          <a:bodyPr wrap="none" rtlCol="0">
            <a:spAutoFit/>
          </a:bodyPr>
          <a:lstStyle/>
          <a:p>
            <a:r>
              <a:rPr lang="fr-FR" sz="1400" dirty="0"/>
              <a:t>18 201</a:t>
            </a:r>
          </a:p>
        </p:txBody>
      </p:sp>
      <p:sp>
        <p:nvSpPr>
          <p:cNvPr id="13" name="ZoneTexte 12">
            <a:extLst>
              <a:ext uri="{FF2B5EF4-FFF2-40B4-BE49-F238E27FC236}">
                <a16:creationId xmlns:a16="http://schemas.microsoft.com/office/drawing/2014/main" id="{2CEBB37B-8A29-4145-A4F6-4C7E67846902}"/>
              </a:ext>
            </a:extLst>
          </p:cNvPr>
          <p:cNvSpPr txBox="1"/>
          <p:nvPr/>
        </p:nvSpPr>
        <p:spPr>
          <a:xfrm>
            <a:off x="4527565" y="6176016"/>
            <a:ext cx="617477" cy="307777"/>
          </a:xfrm>
          <a:prstGeom prst="rect">
            <a:avLst/>
          </a:prstGeom>
          <a:noFill/>
        </p:spPr>
        <p:txBody>
          <a:bodyPr wrap="none" rtlCol="0">
            <a:spAutoFit/>
          </a:bodyPr>
          <a:lstStyle/>
          <a:p>
            <a:r>
              <a:rPr lang="fr-FR" sz="1400" dirty="0"/>
              <a:t>6 228</a:t>
            </a:r>
          </a:p>
        </p:txBody>
      </p:sp>
      <p:sp>
        <p:nvSpPr>
          <p:cNvPr id="14" name="ZoneTexte 13">
            <a:extLst>
              <a:ext uri="{FF2B5EF4-FFF2-40B4-BE49-F238E27FC236}">
                <a16:creationId xmlns:a16="http://schemas.microsoft.com/office/drawing/2014/main" id="{C6BBBC5D-268E-4C02-B68C-C72532EBF632}"/>
              </a:ext>
            </a:extLst>
          </p:cNvPr>
          <p:cNvSpPr txBox="1"/>
          <p:nvPr/>
        </p:nvSpPr>
        <p:spPr>
          <a:xfrm>
            <a:off x="4438031" y="5347972"/>
            <a:ext cx="712054" cy="307777"/>
          </a:xfrm>
          <a:prstGeom prst="rect">
            <a:avLst/>
          </a:prstGeom>
          <a:noFill/>
        </p:spPr>
        <p:txBody>
          <a:bodyPr wrap="none" rtlCol="0">
            <a:spAutoFit/>
          </a:bodyPr>
          <a:lstStyle/>
          <a:p>
            <a:r>
              <a:rPr lang="fr-FR" sz="1400" dirty="0"/>
              <a:t>18 640</a:t>
            </a:r>
          </a:p>
        </p:txBody>
      </p:sp>
      <p:sp>
        <p:nvSpPr>
          <p:cNvPr id="15" name="ZoneTexte 14">
            <a:extLst>
              <a:ext uri="{FF2B5EF4-FFF2-40B4-BE49-F238E27FC236}">
                <a16:creationId xmlns:a16="http://schemas.microsoft.com/office/drawing/2014/main" id="{48949059-1E57-415E-A100-BF1D9D098682}"/>
              </a:ext>
            </a:extLst>
          </p:cNvPr>
          <p:cNvSpPr txBox="1"/>
          <p:nvPr/>
        </p:nvSpPr>
        <p:spPr>
          <a:xfrm>
            <a:off x="4508556" y="5622188"/>
            <a:ext cx="617477" cy="307777"/>
          </a:xfrm>
          <a:prstGeom prst="rect">
            <a:avLst/>
          </a:prstGeom>
          <a:noFill/>
        </p:spPr>
        <p:txBody>
          <a:bodyPr wrap="none" rtlCol="0">
            <a:spAutoFit/>
          </a:bodyPr>
          <a:lstStyle/>
          <a:p>
            <a:r>
              <a:rPr lang="fr-FR" sz="1400" dirty="0"/>
              <a:t>7 708</a:t>
            </a:r>
          </a:p>
        </p:txBody>
      </p:sp>
      <p:sp>
        <p:nvSpPr>
          <p:cNvPr id="16" name="ZoneTexte 15">
            <a:extLst>
              <a:ext uri="{FF2B5EF4-FFF2-40B4-BE49-F238E27FC236}">
                <a16:creationId xmlns:a16="http://schemas.microsoft.com/office/drawing/2014/main" id="{DAB834F1-713F-44C8-AAE9-179D717BB457}"/>
              </a:ext>
            </a:extLst>
          </p:cNvPr>
          <p:cNvSpPr txBox="1"/>
          <p:nvPr/>
        </p:nvSpPr>
        <p:spPr>
          <a:xfrm>
            <a:off x="4518136" y="4792196"/>
            <a:ext cx="617477" cy="307777"/>
          </a:xfrm>
          <a:prstGeom prst="rect">
            <a:avLst/>
          </a:prstGeom>
          <a:noFill/>
        </p:spPr>
        <p:txBody>
          <a:bodyPr wrap="none" rtlCol="0">
            <a:spAutoFit/>
          </a:bodyPr>
          <a:lstStyle/>
          <a:p>
            <a:r>
              <a:rPr lang="fr-FR" sz="1400" dirty="0"/>
              <a:t>6 070</a:t>
            </a:r>
          </a:p>
        </p:txBody>
      </p:sp>
      <p:sp>
        <p:nvSpPr>
          <p:cNvPr id="19" name="Espace réservé du texte 3">
            <a:extLst>
              <a:ext uri="{FF2B5EF4-FFF2-40B4-BE49-F238E27FC236}">
                <a16:creationId xmlns:a16="http://schemas.microsoft.com/office/drawing/2014/main" id="{4FA1FE90-22DC-4DEE-ACFA-DF1DFE8C0BEC}"/>
              </a:ext>
            </a:extLst>
          </p:cNvPr>
          <p:cNvSpPr txBox="1">
            <a:spLocks/>
          </p:cNvSpPr>
          <p:nvPr/>
        </p:nvSpPr>
        <p:spPr>
          <a:xfrm>
            <a:off x="5349877" y="3429000"/>
            <a:ext cx="6744713" cy="3299746"/>
          </a:xfrm>
          <a:prstGeom prst="rect">
            <a:avLst/>
          </a:prstGeom>
        </p:spPr>
        <p:txBody>
          <a:bodyPr vert="horz" lIns="91440" tIns="45720" rIns="91440" bIns="45720" rtlCol="0" anchor="ctr">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effectLst>
                  <a:outerShdw blurRad="228600" algn="ctr" rotWithShape="0">
                    <a:prstClr val="black">
                      <a:alpha val="53000"/>
                    </a:prstClr>
                  </a:outerShdw>
                </a:effectLst>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effectLst>
                  <a:outerShdw blurRad="228600" algn="ctr" rotWithShape="0">
                    <a:prstClr val="black">
                      <a:alpha val="53000"/>
                    </a:prstClr>
                  </a:outerShdw>
                </a:effectLst>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effectLst>
                  <a:outerShdw blurRad="228600" algn="ctr" rotWithShape="0">
                    <a:prstClr val="black">
                      <a:alpha val="53000"/>
                    </a:prstClr>
                  </a:outerShdw>
                </a:effectLst>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effectLst>
                  <a:outerShdw blurRad="228600" algn="ctr" rotWithShape="0">
                    <a:prstClr val="black">
                      <a:alpha val="53000"/>
                    </a:prstClr>
                  </a:outerShdw>
                </a:effectLst>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effectLst>
                  <a:outerShdw blurRad="228600" algn="ctr" rotWithShape="0">
                    <a:prstClr val="black">
                      <a:alpha val="53000"/>
                    </a:prstClr>
                  </a:outerShdw>
                </a:effectLst>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sz="2400" dirty="0" err="1">
                <a:solidFill>
                  <a:schemeClr val="bg1"/>
                </a:solidFill>
              </a:rPr>
              <a:t>Près</a:t>
            </a:r>
            <a:r>
              <a:rPr lang="en-US" sz="2400" dirty="0">
                <a:solidFill>
                  <a:schemeClr val="bg1"/>
                </a:solidFill>
              </a:rPr>
              <a:t> de 150 000 </a:t>
            </a:r>
            <a:r>
              <a:rPr lang="en-US" sz="2400" dirty="0" err="1">
                <a:solidFill>
                  <a:schemeClr val="bg1"/>
                </a:solidFill>
              </a:rPr>
              <a:t>ouvriers</a:t>
            </a:r>
            <a:r>
              <a:rPr lang="en-US" sz="2400" dirty="0">
                <a:solidFill>
                  <a:schemeClr val="bg1"/>
                </a:solidFill>
              </a:rPr>
              <a:t> </a:t>
            </a:r>
            <a:r>
              <a:rPr lang="en-US" sz="2400" dirty="0" err="1">
                <a:solidFill>
                  <a:schemeClr val="bg1"/>
                </a:solidFill>
              </a:rPr>
              <a:t>très</a:t>
            </a:r>
            <a:r>
              <a:rPr lang="en-US" sz="2400" dirty="0">
                <a:solidFill>
                  <a:schemeClr val="bg1"/>
                </a:solidFill>
              </a:rPr>
              <a:t> </a:t>
            </a:r>
            <a:r>
              <a:rPr lang="en-US" sz="2400" dirty="0" err="1">
                <a:solidFill>
                  <a:schemeClr val="bg1"/>
                </a:solidFill>
              </a:rPr>
              <a:t>qualifiés</a:t>
            </a:r>
            <a:r>
              <a:rPr lang="en-US" sz="2400" dirty="0">
                <a:solidFill>
                  <a:schemeClr val="bg1"/>
                </a:solidFill>
              </a:rPr>
              <a:t> </a:t>
            </a:r>
            <a:br>
              <a:rPr lang="en-US" sz="2400" dirty="0">
                <a:solidFill>
                  <a:schemeClr val="bg1"/>
                </a:solidFill>
              </a:rPr>
            </a:br>
            <a:r>
              <a:rPr lang="en-US" sz="2000" dirty="0">
                <a:solidFill>
                  <a:schemeClr val="bg1"/>
                </a:solidFill>
              </a:rPr>
              <a:t>(coefficients </a:t>
            </a:r>
            <a:r>
              <a:rPr lang="fr-FR" sz="2000" dirty="0">
                <a:solidFill>
                  <a:schemeClr val="bg1"/>
                </a:solidFill>
              </a:rPr>
              <a:t>entre 230 et 270 de la convention collective du Bâtiment et entre 165 et 180 de celle des Travaux Publics)</a:t>
            </a:r>
            <a:r>
              <a:rPr lang="en-US" sz="2000" dirty="0">
                <a:solidFill>
                  <a:schemeClr val="bg1"/>
                </a:solidFill>
              </a:rPr>
              <a:t> </a:t>
            </a:r>
            <a:r>
              <a:rPr lang="en-US" sz="2400" dirty="0" err="1">
                <a:solidFill>
                  <a:schemeClr val="bg1"/>
                </a:solidFill>
              </a:rPr>
              <a:t>exercent</a:t>
            </a:r>
            <a:r>
              <a:rPr lang="en-US" sz="2400" dirty="0">
                <a:solidFill>
                  <a:schemeClr val="bg1"/>
                </a:solidFill>
              </a:rPr>
              <a:t> un métier du </a:t>
            </a:r>
            <a:r>
              <a:rPr lang="en-US" sz="2400" dirty="0" err="1">
                <a:solidFill>
                  <a:schemeClr val="bg1"/>
                </a:solidFill>
              </a:rPr>
              <a:t>Bâtiment</a:t>
            </a:r>
            <a:r>
              <a:rPr lang="en-US" sz="2400" dirty="0">
                <a:solidFill>
                  <a:schemeClr val="bg1"/>
                </a:solidFill>
              </a:rPr>
              <a:t> sur </a:t>
            </a:r>
            <a:r>
              <a:rPr lang="en-US" sz="2400" dirty="0" err="1">
                <a:solidFill>
                  <a:schemeClr val="bg1"/>
                </a:solidFill>
              </a:rPr>
              <a:t>l’ensemble</a:t>
            </a:r>
            <a:r>
              <a:rPr lang="en-US" sz="2400" dirty="0">
                <a:solidFill>
                  <a:schemeClr val="bg1"/>
                </a:solidFill>
              </a:rPr>
              <a:t> de la France </a:t>
            </a:r>
            <a:r>
              <a:rPr lang="en-US" sz="1800" dirty="0">
                <a:solidFill>
                  <a:schemeClr val="bg1"/>
                </a:solidFill>
              </a:rPr>
              <a:t>(source : Union des </a:t>
            </a:r>
            <a:r>
              <a:rPr lang="en-US" sz="1800" dirty="0" err="1">
                <a:solidFill>
                  <a:schemeClr val="bg1"/>
                </a:solidFill>
              </a:rPr>
              <a:t>Caisses</a:t>
            </a:r>
            <a:r>
              <a:rPr lang="en-US" sz="1800" dirty="0">
                <a:solidFill>
                  <a:schemeClr val="bg1"/>
                </a:solidFill>
              </a:rPr>
              <a:t> -de congés </a:t>
            </a:r>
            <a:r>
              <a:rPr lang="en-US" sz="1800" dirty="0" err="1">
                <a:solidFill>
                  <a:schemeClr val="bg1"/>
                </a:solidFill>
              </a:rPr>
              <a:t>payés</a:t>
            </a:r>
            <a:r>
              <a:rPr lang="en-US" sz="1800" dirty="0">
                <a:solidFill>
                  <a:schemeClr val="bg1"/>
                </a:solidFill>
              </a:rPr>
              <a:t> du BTP- de France)</a:t>
            </a:r>
          </a:p>
          <a:p>
            <a:pPr marL="742950" lvl="1" indent="-285750">
              <a:buFont typeface="Arial" panose="020B0604020202020204" pitchFamily="34" charset="0"/>
              <a:buChar char="•"/>
            </a:pPr>
            <a:r>
              <a:rPr lang="en-US" sz="1800" dirty="0">
                <a:solidFill>
                  <a:schemeClr val="bg1">
                    <a:lumMod val="85000"/>
                    <a:lumOff val="15000"/>
                  </a:schemeClr>
                </a:solidFill>
              </a:rPr>
              <a:t>1,5% </a:t>
            </a:r>
            <a:r>
              <a:rPr lang="en-US" sz="1800" dirty="0" err="1">
                <a:solidFill>
                  <a:schemeClr val="bg1">
                    <a:lumMod val="85000"/>
                    <a:lumOff val="15000"/>
                  </a:schemeClr>
                </a:solidFill>
              </a:rPr>
              <a:t>ont</a:t>
            </a:r>
            <a:r>
              <a:rPr lang="en-US" sz="1800" dirty="0">
                <a:solidFill>
                  <a:schemeClr val="bg1">
                    <a:lumMod val="85000"/>
                    <a:lumOff val="15000"/>
                  </a:schemeClr>
                </a:solidFill>
              </a:rPr>
              <a:t> </a:t>
            </a:r>
            <a:r>
              <a:rPr lang="en-US" sz="1800" dirty="0" err="1">
                <a:solidFill>
                  <a:schemeClr val="bg1">
                    <a:lumMod val="85000"/>
                    <a:lumOff val="15000"/>
                  </a:schemeClr>
                </a:solidFill>
              </a:rPr>
              <a:t>moins</a:t>
            </a:r>
            <a:r>
              <a:rPr lang="en-US" sz="1800" dirty="0">
                <a:solidFill>
                  <a:schemeClr val="bg1">
                    <a:lumMod val="85000"/>
                    <a:lumOff val="15000"/>
                  </a:schemeClr>
                </a:solidFill>
              </a:rPr>
              <a:t> de 25 </a:t>
            </a:r>
            <a:r>
              <a:rPr lang="en-US" sz="1800" dirty="0" err="1">
                <a:solidFill>
                  <a:schemeClr val="bg1">
                    <a:lumMod val="85000"/>
                    <a:lumOff val="15000"/>
                  </a:schemeClr>
                </a:solidFill>
              </a:rPr>
              <a:t>ans</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22,8% </a:t>
            </a:r>
            <a:r>
              <a:rPr lang="en-US" sz="1800" dirty="0" err="1">
                <a:solidFill>
                  <a:schemeClr val="bg1">
                    <a:lumMod val="85000"/>
                    <a:lumOff val="15000"/>
                  </a:schemeClr>
                </a:solidFill>
              </a:rPr>
              <a:t>ont</a:t>
            </a:r>
            <a:r>
              <a:rPr lang="en-US" sz="1800" dirty="0">
                <a:solidFill>
                  <a:schemeClr val="bg1">
                    <a:lumMod val="85000"/>
                    <a:lumOff val="15000"/>
                  </a:schemeClr>
                </a:solidFill>
              </a:rPr>
              <a:t> 55 </a:t>
            </a:r>
            <a:r>
              <a:rPr lang="en-US" sz="1800" dirty="0" err="1">
                <a:solidFill>
                  <a:schemeClr val="bg1">
                    <a:lumMod val="85000"/>
                    <a:lumOff val="15000"/>
                  </a:schemeClr>
                </a:solidFill>
              </a:rPr>
              <a:t>ans</a:t>
            </a:r>
            <a:r>
              <a:rPr lang="en-US" sz="1800" dirty="0">
                <a:solidFill>
                  <a:schemeClr val="bg1">
                    <a:lumMod val="85000"/>
                    <a:lumOff val="15000"/>
                  </a:schemeClr>
                </a:solidFill>
              </a:rPr>
              <a:t> </a:t>
            </a:r>
            <a:r>
              <a:rPr lang="en-US" sz="1800" dirty="0" err="1">
                <a:solidFill>
                  <a:schemeClr val="bg1">
                    <a:lumMod val="85000"/>
                    <a:lumOff val="15000"/>
                  </a:schemeClr>
                </a:solidFill>
              </a:rPr>
              <a:t>ou</a:t>
            </a:r>
            <a:r>
              <a:rPr lang="en-US" sz="1800" dirty="0">
                <a:solidFill>
                  <a:schemeClr val="bg1">
                    <a:lumMod val="85000"/>
                    <a:lumOff val="15000"/>
                  </a:schemeClr>
                </a:solidFill>
              </a:rPr>
              <a:t> plus =&gt; 33 800 </a:t>
            </a:r>
            <a:r>
              <a:rPr lang="en-US" sz="1800" dirty="0" err="1">
                <a:solidFill>
                  <a:schemeClr val="bg1">
                    <a:lumMod val="85000"/>
                    <a:lumOff val="15000"/>
                  </a:schemeClr>
                </a:solidFill>
              </a:rPr>
              <a:t>ouvriers</a:t>
            </a:r>
            <a:endParaRPr lang="en-US" sz="1800" dirty="0">
              <a:solidFill>
                <a:schemeClr val="bg1">
                  <a:lumMod val="85000"/>
                  <a:lumOff val="15000"/>
                </a:schemeClr>
              </a:solidFill>
            </a:endParaRPr>
          </a:p>
          <a:p>
            <a:pPr marL="742950" lvl="1" indent="-285750">
              <a:buFont typeface="Symbol" panose="05050102010706020507" pitchFamily="18" charset="2"/>
              <a:buChar char="Þ"/>
            </a:pPr>
            <a:r>
              <a:rPr lang="en-US" sz="1800" dirty="0">
                <a:solidFill>
                  <a:schemeClr val="bg1">
                    <a:lumMod val="85000"/>
                    <a:lumOff val="15000"/>
                  </a:schemeClr>
                </a:solidFill>
              </a:rPr>
              <a:t>Population </a:t>
            </a:r>
            <a:r>
              <a:rPr lang="en-US" sz="1800" dirty="0" err="1">
                <a:solidFill>
                  <a:schemeClr val="bg1">
                    <a:lumMod val="85000"/>
                    <a:lumOff val="15000"/>
                  </a:schemeClr>
                </a:solidFill>
              </a:rPr>
              <a:t>qu’il</a:t>
            </a:r>
            <a:r>
              <a:rPr lang="en-US" sz="1800" dirty="0">
                <a:solidFill>
                  <a:schemeClr val="bg1">
                    <a:lumMod val="85000"/>
                    <a:lumOff val="15000"/>
                  </a:schemeClr>
                </a:solidFill>
              </a:rPr>
              <a:t> </a:t>
            </a:r>
            <a:r>
              <a:rPr lang="en-US" sz="1800" dirty="0" err="1">
                <a:solidFill>
                  <a:schemeClr val="bg1">
                    <a:lumMod val="85000"/>
                    <a:lumOff val="15000"/>
                  </a:schemeClr>
                </a:solidFill>
              </a:rPr>
              <a:t>conviendrait</a:t>
            </a:r>
            <a:r>
              <a:rPr lang="en-US" sz="1800" dirty="0">
                <a:solidFill>
                  <a:schemeClr val="bg1">
                    <a:lumMod val="85000"/>
                    <a:lumOff val="15000"/>
                  </a:schemeClr>
                </a:solidFill>
              </a:rPr>
              <a:t> de </a:t>
            </a:r>
            <a:r>
              <a:rPr lang="en-US" sz="1800" dirty="0" err="1">
                <a:solidFill>
                  <a:schemeClr val="bg1">
                    <a:lumMod val="85000"/>
                    <a:lumOff val="15000"/>
                  </a:schemeClr>
                </a:solidFill>
              </a:rPr>
              <a:t>rajeunir</a:t>
            </a:r>
            <a:endParaRPr lang="en-US" sz="1800" dirty="0">
              <a:solidFill>
                <a:schemeClr val="bg1">
                  <a:lumMod val="85000"/>
                  <a:lumOff val="15000"/>
                </a:schemeClr>
              </a:solidFill>
            </a:endParaRPr>
          </a:p>
          <a:p>
            <a:pPr marL="742950" lvl="1" indent="-285750">
              <a:buFont typeface="Symbol" panose="05050102010706020507" pitchFamily="18" charset="2"/>
              <a:buChar char="Þ"/>
            </a:pPr>
            <a:endParaRPr lang="en-US" sz="1800" dirty="0">
              <a:solidFill>
                <a:schemeClr val="bg1">
                  <a:lumMod val="85000"/>
                  <a:lumOff val="15000"/>
                </a:schemeClr>
              </a:solidFill>
            </a:endParaRPr>
          </a:p>
          <a:p>
            <a:r>
              <a:rPr lang="en-US" sz="2000" dirty="0">
                <a:solidFill>
                  <a:schemeClr val="bg1">
                    <a:lumMod val="85000"/>
                    <a:lumOff val="15000"/>
                  </a:schemeClr>
                </a:solidFill>
              </a:rPr>
              <a:t>16 000 dans les Pays de la Loire</a:t>
            </a:r>
          </a:p>
          <a:p>
            <a:pPr marL="742950" lvl="1" indent="-285750">
              <a:buFont typeface="Arial" panose="020B0604020202020204" pitchFamily="34" charset="0"/>
              <a:buChar char="•"/>
            </a:pPr>
            <a:r>
              <a:rPr lang="en-US" sz="1800" dirty="0">
                <a:solidFill>
                  <a:schemeClr val="bg1">
                    <a:lumMod val="85000"/>
                    <a:lumOff val="15000"/>
                  </a:schemeClr>
                </a:solidFill>
              </a:rPr>
              <a:t>2,0% de </a:t>
            </a:r>
            <a:r>
              <a:rPr lang="en-US" sz="1800" dirty="0" err="1">
                <a:solidFill>
                  <a:schemeClr val="bg1">
                    <a:lumMod val="85000"/>
                    <a:lumOff val="15000"/>
                  </a:schemeClr>
                </a:solidFill>
              </a:rPr>
              <a:t>moins</a:t>
            </a:r>
            <a:r>
              <a:rPr lang="en-US" sz="1800" dirty="0">
                <a:solidFill>
                  <a:schemeClr val="bg1">
                    <a:lumMod val="85000"/>
                    <a:lumOff val="15000"/>
                  </a:schemeClr>
                </a:solidFill>
              </a:rPr>
              <a:t> de 25 </a:t>
            </a:r>
            <a:r>
              <a:rPr lang="en-US" sz="1800" dirty="0" err="1">
                <a:solidFill>
                  <a:schemeClr val="bg1">
                    <a:lumMod val="85000"/>
                    <a:lumOff val="15000"/>
                  </a:schemeClr>
                </a:solidFill>
              </a:rPr>
              <a:t>ans</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17,8% de 55 </a:t>
            </a:r>
            <a:r>
              <a:rPr lang="en-US" sz="1800" dirty="0" err="1">
                <a:solidFill>
                  <a:schemeClr val="bg1">
                    <a:lumMod val="85000"/>
                    <a:lumOff val="15000"/>
                  </a:schemeClr>
                </a:solidFill>
              </a:rPr>
              <a:t>ans</a:t>
            </a:r>
            <a:r>
              <a:rPr lang="en-US" sz="1800" dirty="0">
                <a:solidFill>
                  <a:schemeClr val="bg1">
                    <a:lumMod val="85000"/>
                    <a:lumOff val="15000"/>
                  </a:schemeClr>
                </a:solidFill>
              </a:rPr>
              <a:t> et plus =&gt; 2 800 </a:t>
            </a:r>
            <a:r>
              <a:rPr lang="en-US" sz="1800" dirty="0" err="1">
                <a:solidFill>
                  <a:schemeClr val="bg1">
                    <a:lumMod val="85000"/>
                    <a:lumOff val="15000"/>
                  </a:schemeClr>
                </a:solidFill>
              </a:rPr>
              <a:t>ouvriers</a:t>
            </a:r>
            <a:endParaRPr lang="en-US" sz="1800" dirty="0">
              <a:solidFill>
                <a:schemeClr val="bg1">
                  <a:lumMod val="85000"/>
                  <a:lumOff val="15000"/>
                </a:schemeClr>
              </a:solidFill>
            </a:endParaRPr>
          </a:p>
          <a:p>
            <a:pPr lvl="1"/>
            <a:r>
              <a:rPr lang="en-US" sz="1800" dirty="0">
                <a:solidFill>
                  <a:schemeClr val="bg1">
                    <a:lumMod val="85000"/>
                    <a:lumOff val="15000"/>
                  </a:schemeClr>
                </a:solidFill>
              </a:rPr>
              <a:t>=&gt; population plus </a:t>
            </a:r>
            <a:r>
              <a:rPr lang="en-US" sz="1800" dirty="0" err="1">
                <a:solidFill>
                  <a:schemeClr val="bg1">
                    <a:lumMod val="85000"/>
                    <a:lumOff val="15000"/>
                  </a:schemeClr>
                </a:solidFill>
              </a:rPr>
              <a:t>jeune</a:t>
            </a:r>
            <a:r>
              <a:rPr lang="en-US" sz="1800" dirty="0">
                <a:solidFill>
                  <a:schemeClr val="bg1">
                    <a:lumMod val="85000"/>
                    <a:lumOff val="15000"/>
                  </a:schemeClr>
                </a:solidFill>
              </a:rPr>
              <a:t> que sur </a:t>
            </a:r>
            <a:r>
              <a:rPr lang="en-US" sz="1800" dirty="0" err="1">
                <a:solidFill>
                  <a:schemeClr val="bg1">
                    <a:lumMod val="85000"/>
                    <a:lumOff val="15000"/>
                  </a:schemeClr>
                </a:solidFill>
              </a:rPr>
              <a:t>l’ensemble</a:t>
            </a:r>
            <a:r>
              <a:rPr lang="en-US" sz="1800" dirty="0">
                <a:solidFill>
                  <a:schemeClr val="bg1">
                    <a:lumMod val="85000"/>
                    <a:lumOff val="15000"/>
                  </a:schemeClr>
                </a:solidFill>
              </a:rPr>
              <a:t> de la France </a:t>
            </a:r>
            <a:br>
              <a:rPr lang="en-US" sz="1800" dirty="0">
                <a:solidFill>
                  <a:schemeClr val="bg1">
                    <a:lumMod val="85000"/>
                    <a:lumOff val="15000"/>
                  </a:schemeClr>
                </a:solidFill>
              </a:rPr>
            </a:br>
            <a:r>
              <a:rPr lang="en-US" sz="1800" dirty="0" err="1">
                <a:solidFill>
                  <a:schemeClr val="bg1">
                    <a:lumMod val="85000"/>
                    <a:lumOff val="15000"/>
                  </a:schemeClr>
                </a:solidFill>
              </a:rPr>
              <a:t>mais</a:t>
            </a:r>
            <a:r>
              <a:rPr lang="en-US" sz="1800" dirty="0">
                <a:solidFill>
                  <a:schemeClr val="bg1">
                    <a:lumMod val="85000"/>
                    <a:lumOff val="15000"/>
                  </a:schemeClr>
                </a:solidFill>
              </a:rPr>
              <a:t> à </a:t>
            </a:r>
            <a:r>
              <a:rPr lang="en-US" sz="1800" dirty="0" err="1">
                <a:solidFill>
                  <a:schemeClr val="bg1">
                    <a:lumMod val="85000"/>
                    <a:lumOff val="15000"/>
                  </a:schemeClr>
                </a:solidFill>
              </a:rPr>
              <a:t>rajeunir</a:t>
            </a:r>
            <a:r>
              <a:rPr lang="en-US" sz="1800" dirty="0">
                <a:solidFill>
                  <a:schemeClr val="bg1">
                    <a:lumMod val="85000"/>
                    <a:lumOff val="15000"/>
                  </a:schemeClr>
                </a:solidFill>
              </a:rPr>
              <a:t> </a:t>
            </a:r>
            <a:r>
              <a:rPr lang="en-US" sz="1800" dirty="0" err="1">
                <a:solidFill>
                  <a:schemeClr val="bg1">
                    <a:lumMod val="85000"/>
                    <a:lumOff val="15000"/>
                  </a:schemeClr>
                </a:solidFill>
              </a:rPr>
              <a:t>également</a:t>
            </a:r>
            <a:r>
              <a:rPr lang="en-US" sz="1800" dirty="0">
                <a:solidFill>
                  <a:schemeClr val="bg1">
                    <a:lumMod val="85000"/>
                    <a:lumOff val="15000"/>
                  </a:schemeClr>
                </a:solidFill>
              </a:rPr>
              <a:t> </a:t>
            </a:r>
          </a:p>
        </p:txBody>
      </p:sp>
    </p:spTree>
    <p:extLst>
      <p:ext uri="{BB962C8B-B14F-4D97-AF65-F5344CB8AC3E}">
        <p14:creationId xmlns:p14="http://schemas.microsoft.com/office/powerpoint/2010/main" val="211190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a:t>L’emploi salarié </a:t>
            </a:r>
            <a:br>
              <a:rPr lang="fr-FR" dirty="0"/>
            </a:br>
            <a:r>
              <a:rPr lang="fr-FR" dirty="0"/>
              <a:t>dans les entreprises du BTP françaises</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6"/>
            <a:ext cx="10351471" cy="650512"/>
          </a:xfrm>
        </p:spPr>
        <p:txBody>
          <a:bodyPr>
            <a:normAutofit/>
          </a:bodyPr>
          <a:lstStyle/>
          <a:p>
            <a:r>
              <a:rPr lang="en-US" sz="2000" dirty="0">
                <a:solidFill>
                  <a:schemeClr val="bg1">
                    <a:lumMod val="85000"/>
                    <a:lumOff val="15000"/>
                  </a:schemeClr>
                </a:solidFill>
              </a:rPr>
              <a:t>Chefs de </a:t>
            </a:r>
            <a:r>
              <a:rPr lang="en-US" sz="2000" dirty="0" err="1">
                <a:solidFill>
                  <a:schemeClr val="bg1">
                    <a:lumMod val="85000"/>
                    <a:lumOff val="15000"/>
                  </a:schemeClr>
                </a:solidFill>
              </a:rPr>
              <a:t>chantier</a:t>
            </a:r>
            <a:r>
              <a:rPr lang="en-US" sz="2000" dirty="0">
                <a:solidFill>
                  <a:schemeClr val="bg1">
                    <a:lumMod val="85000"/>
                    <a:lumOff val="15000"/>
                  </a:schemeClr>
                </a:solidFill>
              </a:rPr>
              <a:t> : </a:t>
            </a:r>
            <a:r>
              <a:rPr lang="en-US" sz="2000" dirty="0" err="1">
                <a:solidFill>
                  <a:schemeClr val="bg1">
                    <a:lumMod val="85000"/>
                    <a:lumOff val="15000"/>
                  </a:schemeClr>
                </a:solidFill>
              </a:rPr>
              <a:t>i</a:t>
            </a:r>
            <a:r>
              <a:rPr lang="en-US" sz="1800" dirty="0" err="1">
                <a:solidFill>
                  <a:schemeClr val="bg1">
                    <a:lumMod val="85000"/>
                    <a:lumOff val="15000"/>
                  </a:schemeClr>
                </a:solidFill>
              </a:rPr>
              <a:t>dentifiés</a:t>
            </a:r>
            <a:r>
              <a:rPr lang="en-US" sz="1800" dirty="0">
                <a:solidFill>
                  <a:schemeClr val="bg1">
                    <a:lumMod val="85000"/>
                    <a:lumOff val="15000"/>
                  </a:schemeClr>
                </a:solidFill>
              </a:rPr>
              <a:t> </a:t>
            </a:r>
            <a:r>
              <a:rPr lang="en-US" sz="1800" dirty="0" err="1">
                <a:solidFill>
                  <a:schemeClr val="bg1">
                    <a:lumMod val="85000"/>
                    <a:lumOff val="15000"/>
                  </a:schemeClr>
                </a:solidFill>
              </a:rPr>
              <a:t>parmi</a:t>
            </a:r>
            <a:r>
              <a:rPr lang="en-US" sz="1800" dirty="0">
                <a:solidFill>
                  <a:schemeClr val="bg1">
                    <a:lumMod val="85000"/>
                    <a:lumOff val="15000"/>
                  </a:schemeClr>
                </a:solidFill>
              </a:rPr>
              <a:t> les </a:t>
            </a:r>
            <a:r>
              <a:rPr lang="en-US" sz="1800" dirty="0" err="1">
                <a:solidFill>
                  <a:schemeClr val="bg1">
                    <a:lumMod val="85000"/>
                    <a:lumOff val="15000"/>
                  </a:schemeClr>
                </a:solidFill>
              </a:rPr>
              <a:t>personnels</a:t>
            </a:r>
            <a:r>
              <a:rPr lang="en-US" sz="1800" dirty="0">
                <a:solidFill>
                  <a:schemeClr val="bg1">
                    <a:lumMod val="85000"/>
                    <a:lumOff val="15000"/>
                  </a:schemeClr>
                </a:solidFill>
              </a:rPr>
              <a:t> techniques et </a:t>
            </a:r>
            <a:r>
              <a:rPr lang="en-US" sz="1800" dirty="0" err="1">
                <a:solidFill>
                  <a:schemeClr val="bg1">
                    <a:lumMod val="85000"/>
                    <a:lumOff val="15000"/>
                  </a:schemeClr>
                </a:solidFill>
              </a:rPr>
              <a:t>d’encadrement</a:t>
            </a:r>
            <a:r>
              <a:rPr lang="en-US" sz="1800" dirty="0">
                <a:solidFill>
                  <a:schemeClr val="bg1">
                    <a:lumMod val="85000"/>
                    <a:lumOff val="15000"/>
                  </a:schemeClr>
                </a:solidFill>
              </a:rPr>
              <a:t> de </a:t>
            </a:r>
            <a:r>
              <a:rPr lang="en-US" sz="1800" dirty="0" err="1">
                <a:solidFill>
                  <a:schemeClr val="bg1">
                    <a:lumMod val="85000"/>
                    <a:lumOff val="15000"/>
                  </a:schemeClr>
                </a:solidFill>
              </a:rPr>
              <a:t>chantier</a:t>
            </a:r>
            <a:endParaRPr lang="fr-FR" sz="1800" dirty="0">
              <a:solidFill>
                <a:schemeClr val="bg1">
                  <a:lumMod val="85000"/>
                  <a:lumOff val="15000"/>
                </a:schemeClr>
              </a:solidFill>
            </a:endParaRP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
        <p:nvSpPr>
          <p:cNvPr id="7" name="Espace réservé du texte 3">
            <a:extLst>
              <a:ext uri="{FF2B5EF4-FFF2-40B4-BE49-F238E27FC236}">
                <a16:creationId xmlns:a16="http://schemas.microsoft.com/office/drawing/2014/main" id="{3AF5E7AD-C4D7-458C-9114-CC17A417E69A}"/>
              </a:ext>
            </a:extLst>
          </p:cNvPr>
          <p:cNvSpPr txBox="1">
            <a:spLocks/>
          </p:cNvSpPr>
          <p:nvPr/>
        </p:nvSpPr>
        <p:spPr>
          <a:xfrm>
            <a:off x="5833300" y="2920541"/>
            <a:ext cx="6358699" cy="336833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effectLst>
                  <a:outerShdw blurRad="228600" algn="ctr" rotWithShape="0">
                    <a:prstClr val="black">
                      <a:alpha val="53000"/>
                    </a:prstClr>
                  </a:outerShdw>
                </a:effectLst>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effectLst>
                  <a:outerShdw blurRad="228600" algn="ctr" rotWithShape="0">
                    <a:prstClr val="black">
                      <a:alpha val="53000"/>
                    </a:prstClr>
                  </a:outerShdw>
                </a:effectLst>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effectLst>
                  <a:outerShdw blurRad="228600" algn="ctr" rotWithShape="0">
                    <a:prstClr val="black">
                      <a:alpha val="53000"/>
                    </a:prstClr>
                  </a:outerShdw>
                </a:effectLst>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effectLst>
                  <a:outerShdw blurRad="228600" algn="ctr" rotWithShape="0">
                    <a:prstClr val="black">
                      <a:alpha val="53000"/>
                    </a:prstClr>
                  </a:outerShdw>
                </a:effectLst>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effectLst>
                  <a:outerShdw blurRad="228600" algn="ctr" rotWithShape="0">
                    <a:prstClr val="black">
                      <a:alpha val="53000"/>
                    </a:prstClr>
                  </a:outerShdw>
                </a:effectLst>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sz="2000" dirty="0">
                <a:solidFill>
                  <a:schemeClr val="bg1"/>
                </a:solidFill>
              </a:rPr>
              <a:t>Sur </a:t>
            </a:r>
            <a:r>
              <a:rPr lang="en-US" sz="2000" dirty="0" err="1">
                <a:solidFill>
                  <a:schemeClr val="bg1"/>
                </a:solidFill>
              </a:rPr>
              <a:t>l’ensemble</a:t>
            </a:r>
            <a:r>
              <a:rPr lang="en-US" sz="2000" dirty="0">
                <a:solidFill>
                  <a:schemeClr val="bg1"/>
                </a:solidFill>
              </a:rPr>
              <a:t> du </a:t>
            </a:r>
            <a:r>
              <a:rPr lang="en-US" sz="2000" dirty="0" err="1">
                <a:solidFill>
                  <a:schemeClr val="bg1"/>
                </a:solidFill>
              </a:rPr>
              <a:t>territoire</a:t>
            </a:r>
            <a:r>
              <a:rPr lang="en-US" sz="2000" dirty="0">
                <a:solidFill>
                  <a:schemeClr val="bg1"/>
                </a:solidFill>
              </a:rPr>
              <a:t> </a:t>
            </a:r>
            <a:r>
              <a:rPr lang="en-US" sz="2000" dirty="0" err="1">
                <a:solidFill>
                  <a:schemeClr val="bg1"/>
                </a:solidFill>
              </a:rPr>
              <a:t>français</a:t>
            </a:r>
            <a:r>
              <a:rPr lang="en-US" sz="2000" dirty="0">
                <a:solidFill>
                  <a:schemeClr val="bg1"/>
                </a:solidFill>
              </a:rPr>
              <a:t> :</a:t>
            </a:r>
          </a:p>
          <a:p>
            <a:pPr marL="742950" lvl="1" indent="-285750">
              <a:buFont typeface="Arial" panose="020B0604020202020204" pitchFamily="34" charset="0"/>
              <a:buChar char="•"/>
            </a:pPr>
            <a:r>
              <a:rPr lang="en-US" sz="1800" dirty="0" err="1">
                <a:solidFill>
                  <a:schemeClr val="bg1">
                    <a:lumMod val="85000"/>
                    <a:lumOff val="15000"/>
                  </a:schemeClr>
                </a:solidFill>
              </a:rPr>
              <a:t>Près</a:t>
            </a:r>
            <a:r>
              <a:rPr lang="en-US" sz="1800" dirty="0">
                <a:solidFill>
                  <a:schemeClr val="bg1">
                    <a:lumMod val="85000"/>
                    <a:lumOff val="15000"/>
                  </a:schemeClr>
                </a:solidFill>
              </a:rPr>
              <a:t> de 50 000 salaries</a:t>
            </a:r>
          </a:p>
          <a:p>
            <a:pPr marL="742950" lvl="1" indent="-285750">
              <a:buFont typeface="Arial" panose="020B0604020202020204" pitchFamily="34" charset="0"/>
              <a:buChar char="•"/>
            </a:pPr>
            <a:r>
              <a:rPr lang="en-US" sz="1800" dirty="0">
                <a:solidFill>
                  <a:schemeClr val="bg1">
                    <a:lumMod val="85000"/>
                    <a:lumOff val="15000"/>
                  </a:schemeClr>
                </a:solidFill>
              </a:rPr>
              <a:t>45 </a:t>
            </a:r>
            <a:r>
              <a:rPr lang="en-US" sz="1800" dirty="0" err="1">
                <a:solidFill>
                  <a:schemeClr val="bg1">
                    <a:lumMod val="85000"/>
                    <a:lumOff val="15000"/>
                  </a:schemeClr>
                </a:solidFill>
              </a:rPr>
              <a:t>ans</a:t>
            </a:r>
            <a:r>
              <a:rPr lang="en-US" sz="1800" dirty="0">
                <a:solidFill>
                  <a:schemeClr val="bg1">
                    <a:lumMod val="85000"/>
                    <a:lumOff val="15000"/>
                  </a:schemeClr>
                </a:solidFill>
              </a:rPr>
              <a:t> </a:t>
            </a:r>
            <a:r>
              <a:rPr lang="en-US" sz="1800" dirty="0" err="1">
                <a:solidFill>
                  <a:schemeClr val="bg1">
                    <a:lumMod val="85000"/>
                    <a:lumOff val="15000"/>
                  </a:schemeClr>
                </a:solidFill>
              </a:rPr>
              <a:t>d’âge</a:t>
            </a:r>
            <a:r>
              <a:rPr lang="en-US" sz="1800" dirty="0">
                <a:solidFill>
                  <a:schemeClr val="bg1">
                    <a:lumMod val="85000"/>
                    <a:lumOff val="15000"/>
                  </a:schemeClr>
                </a:solidFill>
              </a:rPr>
              <a:t> </a:t>
            </a:r>
            <a:r>
              <a:rPr lang="en-US" sz="1800" dirty="0" err="1">
                <a:solidFill>
                  <a:schemeClr val="bg1">
                    <a:lumMod val="85000"/>
                    <a:lumOff val="15000"/>
                  </a:schemeClr>
                </a:solidFill>
              </a:rPr>
              <a:t>moyen</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2,2% de </a:t>
            </a:r>
            <a:r>
              <a:rPr lang="en-US" sz="1800" dirty="0" err="1">
                <a:solidFill>
                  <a:schemeClr val="bg1">
                    <a:lumMod val="85000"/>
                    <a:lumOff val="15000"/>
                  </a:schemeClr>
                </a:solidFill>
              </a:rPr>
              <a:t>moins</a:t>
            </a:r>
            <a:r>
              <a:rPr lang="en-US" sz="1800" dirty="0">
                <a:solidFill>
                  <a:schemeClr val="bg1">
                    <a:lumMod val="85000"/>
                    <a:lumOff val="15000"/>
                  </a:schemeClr>
                </a:solidFill>
              </a:rPr>
              <a:t> de 25 </a:t>
            </a:r>
            <a:r>
              <a:rPr lang="en-US" sz="1800" dirty="0" err="1">
                <a:solidFill>
                  <a:schemeClr val="bg1">
                    <a:lumMod val="85000"/>
                    <a:lumOff val="15000"/>
                  </a:schemeClr>
                </a:solidFill>
              </a:rPr>
              <a:t>ans</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22,5% de 55 </a:t>
            </a:r>
            <a:r>
              <a:rPr lang="en-US" sz="1800" dirty="0" err="1">
                <a:solidFill>
                  <a:schemeClr val="bg1">
                    <a:lumMod val="85000"/>
                    <a:lumOff val="15000"/>
                  </a:schemeClr>
                </a:solidFill>
              </a:rPr>
              <a:t>ans</a:t>
            </a:r>
            <a:r>
              <a:rPr lang="en-US" sz="1800" dirty="0">
                <a:solidFill>
                  <a:schemeClr val="bg1">
                    <a:lumMod val="85000"/>
                    <a:lumOff val="15000"/>
                  </a:schemeClr>
                </a:solidFill>
              </a:rPr>
              <a:t> et plus =&gt; 10 700 chefs de </a:t>
            </a:r>
            <a:r>
              <a:rPr lang="en-US" sz="1800" dirty="0" err="1">
                <a:solidFill>
                  <a:schemeClr val="bg1">
                    <a:lumMod val="85000"/>
                    <a:lumOff val="15000"/>
                  </a:schemeClr>
                </a:solidFill>
              </a:rPr>
              <a:t>chantier</a:t>
            </a:r>
            <a:r>
              <a:rPr lang="en-US" sz="1800" dirty="0">
                <a:solidFill>
                  <a:schemeClr val="bg1">
                    <a:lumMod val="85000"/>
                    <a:lumOff val="15000"/>
                  </a:schemeClr>
                </a:solidFill>
              </a:rPr>
              <a:t> </a:t>
            </a:r>
          </a:p>
          <a:p>
            <a:pPr lvl="1"/>
            <a:r>
              <a:rPr lang="en-US" sz="1800" dirty="0">
                <a:solidFill>
                  <a:schemeClr val="bg1">
                    <a:lumMod val="85000"/>
                    <a:lumOff val="15000"/>
                  </a:schemeClr>
                </a:solidFill>
              </a:rPr>
              <a:t>=&gt; métier </a:t>
            </a:r>
            <a:r>
              <a:rPr lang="en-US" sz="1800" dirty="0" err="1">
                <a:solidFill>
                  <a:schemeClr val="bg1">
                    <a:lumMod val="85000"/>
                    <a:lumOff val="15000"/>
                  </a:schemeClr>
                </a:solidFill>
              </a:rPr>
              <a:t>d’encadrement</a:t>
            </a:r>
            <a:r>
              <a:rPr lang="en-US" sz="1800" dirty="0">
                <a:solidFill>
                  <a:schemeClr val="bg1">
                    <a:lumMod val="85000"/>
                    <a:lumOff val="15000"/>
                  </a:schemeClr>
                </a:solidFill>
              </a:rPr>
              <a:t> le plus </a:t>
            </a:r>
            <a:r>
              <a:rPr lang="en-US" sz="1800" dirty="0" err="1">
                <a:solidFill>
                  <a:schemeClr val="bg1">
                    <a:lumMod val="85000"/>
                    <a:lumOff val="15000"/>
                  </a:schemeClr>
                </a:solidFill>
              </a:rPr>
              <a:t>vieillissant</a:t>
            </a:r>
            <a:endParaRPr lang="en-US" sz="1800" dirty="0">
              <a:solidFill>
                <a:schemeClr val="bg1">
                  <a:lumMod val="85000"/>
                  <a:lumOff val="15000"/>
                </a:schemeClr>
              </a:solidFill>
            </a:endParaRPr>
          </a:p>
          <a:p>
            <a:pPr lvl="1"/>
            <a:r>
              <a:rPr lang="en-US" sz="1800" dirty="0">
                <a:solidFill>
                  <a:schemeClr val="bg1">
                    <a:lumMod val="85000"/>
                    <a:lumOff val="15000"/>
                  </a:schemeClr>
                </a:solidFill>
              </a:rPr>
              <a:t>=&gt; urgence à </a:t>
            </a:r>
            <a:r>
              <a:rPr lang="en-US" sz="1800" dirty="0" err="1">
                <a:solidFill>
                  <a:schemeClr val="bg1">
                    <a:lumMod val="85000"/>
                    <a:lumOff val="15000"/>
                  </a:schemeClr>
                </a:solidFill>
              </a:rPr>
              <a:t>rajeunir</a:t>
            </a:r>
            <a:r>
              <a:rPr lang="en-US" sz="1800" dirty="0">
                <a:solidFill>
                  <a:schemeClr val="bg1">
                    <a:lumMod val="85000"/>
                    <a:lumOff val="15000"/>
                  </a:schemeClr>
                </a:solidFill>
              </a:rPr>
              <a:t> </a:t>
            </a:r>
            <a:r>
              <a:rPr lang="en-US" sz="1800" dirty="0" err="1">
                <a:solidFill>
                  <a:schemeClr val="bg1">
                    <a:lumMod val="85000"/>
                    <a:lumOff val="15000"/>
                  </a:schemeClr>
                </a:solidFill>
              </a:rPr>
              <a:t>cette</a:t>
            </a:r>
            <a:r>
              <a:rPr lang="en-US" sz="1800" dirty="0">
                <a:solidFill>
                  <a:schemeClr val="bg1">
                    <a:lumMod val="85000"/>
                    <a:lumOff val="15000"/>
                  </a:schemeClr>
                </a:solidFill>
              </a:rPr>
              <a:t> population</a:t>
            </a:r>
          </a:p>
        </p:txBody>
      </p:sp>
      <p:pic>
        <p:nvPicPr>
          <p:cNvPr id="6" name="Image 5">
            <a:extLst>
              <a:ext uri="{FF2B5EF4-FFF2-40B4-BE49-F238E27FC236}">
                <a16:creationId xmlns:a16="http://schemas.microsoft.com/office/drawing/2014/main" id="{7E58C63D-1BFE-403B-BC42-929A0465C83D}"/>
              </a:ext>
            </a:extLst>
          </p:cNvPr>
          <p:cNvPicPr>
            <a:picLocks noChangeAspect="1"/>
          </p:cNvPicPr>
          <p:nvPr/>
        </p:nvPicPr>
        <p:blipFill>
          <a:blip r:embed="rId3"/>
          <a:stretch>
            <a:fillRect/>
          </a:stretch>
        </p:blipFill>
        <p:spPr>
          <a:xfrm>
            <a:off x="567201" y="2920541"/>
            <a:ext cx="5105842" cy="3368332"/>
          </a:xfrm>
          <a:prstGeom prst="rect">
            <a:avLst/>
          </a:prstGeom>
        </p:spPr>
      </p:pic>
    </p:spTree>
    <p:extLst>
      <p:ext uri="{BB962C8B-B14F-4D97-AF65-F5344CB8AC3E}">
        <p14:creationId xmlns:p14="http://schemas.microsoft.com/office/powerpoint/2010/main" val="171266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a:t>L’emploi salarié </a:t>
            </a:r>
            <a:br>
              <a:rPr lang="fr-FR" dirty="0"/>
            </a:br>
            <a:r>
              <a:rPr lang="fr-FR" dirty="0"/>
              <a:t>dans les entreprises du BTP françaises</a:t>
            </a: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Image 4">
            <a:extLst>
              <a:ext uri="{FF2B5EF4-FFF2-40B4-BE49-F238E27FC236}">
                <a16:creationId xmlns:a16="http://schemas.microsoft.com/office/drawing/2014/main" id="{8A33B935-7A04-4988-A043-2C1DC32B7AB2}"/>
              </a:ext>
            </a:extLst>
          </p:cNvPr>
          <p:cNvPicPr>
            <a:picLocks noChangeAspect="1"/>
          </p:cNvPicPr>
          <p:nvPr/>
        </p:nvPicPr>
        <p:blipFill rotWithShape="1">
          <a:blip r:embed="rId3"/>
          <a:srcRect l="17246" t="28732" r="1509"/>
          <a:stretch/>
        </p:blipFill>
        <p:spPr>
          <a:xfrm>
            <a:off x="593887" y="2972667"/>
            <a:ext cx="5429839" cy="3264081"/>
          </a:xfrm>
          <a:prstGeom prst="rect">
            <a:avLst/>
          </a:prstGeom>
        </p:spPr>
      </p:pic>
      <p:sp>
        <p:nvSpPr>
          <p:cNvPr id="7" name="Espace réservé du texte 3">
            <a:extLst>
              <a:ext uri="{FF2B5EF4-FFF2-40B4-BE49-F238E27FC236}">
                <a16:creationId xmlns:a16="http://schemas.microsoft.com/office/drawing/2014/main" id="{3AF5E7AD-C4D7-458C-9114-CC17A417E69A}"/>
              </a:ext>
            </a:extLst>
          </p:cNvPr>
          <p:cNvSpPr txBox="1">
            <a:spLocks/>
          </p:cNvSpPr>
          <p:nvPr/>
        </p:nvSpPr>
        <p:spPr>
          <a:xfrm>
            <a:off x="6231117" y="2972667"/>
            <a:ext cx="5923175" cy="326408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effectLst>
                  <a:outerShdw blurRad="228600" algn="ctr" rotWithShape="0">
                    <a:prstClr val="black">
                      <a:alpha val="53000"/>
                    </a:prstClr>
                  </a:outerShdw>
                </a:effectLst>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effectLst>
                  <a:outerShdw blurRad="228600" algn="ctr" rotWithShape="0">
                    <a:prstClr val="black">
                      <a:alpha val="53000"/>
                    </a:prstClr>
                  </a:outerShdw>
                </a:effectLst>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effectLst>
                  <a:outerShdw blurRad="228600" algn="ctr" rotWithShape="0">
                    <a:prstClr val="black">
                      <a:alpha val="53000"/>
                    </a:prstClr>
                  </a:outerShdw>
                </a:effectLst>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effectLst>
                  <a:outerShdw blurRad="228600" algn="ctr" rotWithShape="0">
                    <a:prstClr val="black">
                      <a:alpha val="53000"/>
                    </a:prstClr>
                  </a:outerShdw>
                </a:effectLst>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effectLst>
                  <a:outerShdw blurRad="228600" algn="ctr" rotWithShape="0">
                    <a:prstClr val="black">
                      <a:alpha val="53000"/>
                    </a:prstClr>
                  </a:outerShdw>
                </a:effectLst>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sz="2000" dirty="0">
                <a:solidFill>
                  <a:schemeClr val="bg1"/>
                </a:solidFill>
              </a:rPr>
              <a:t>Dans les Pays de la Loire</a:t>
            </a:r>
          </a:p>
          <a:p>
            <a:pPr marL="742950" lvl="1" indent="-285750">
              <a:buFont typeface="Arial" panose="020B0604020202020204" pitchFamily="34" charset="0"/>
              <a:buChar char="•"/>
            </a:pPr>
            <a:r>
              <a:rPr lang="en-US" sz="1800" dirty="0">
                <a:solidFill>
                  <a:schemeClr val="bg1">
                    <a:lumMod val="85000"/>
                    <a:lumOff val="15000"/>
                  </a:schemeClr>
                </a:solidFill>
              </a:rPr>
              <a:t>Plus de 2 700 salaries</a:t>
            </a:r>
          </a:p>
          <a:p>
            <a:pPr marL="742950" lvl="1" indent="-285750">
              <a:buFont typeface="Arial" panose="020B0604020202020204" pitchFamily="34" charset="0"/>
              <a:buChar char="•"/>
            </a:pPr>
            <a:r>
              <a:rPr lang="en-US" sz="1800" dirty="0">
                <a:solidFill>
                  <a:schemeClr val="bg1">
                    <a:lumMod val="85000"/>
                    <a:lumOff val="15000"/>
                  </a:schemeClr>
                </a:solidFill>
              </a:rPr>
              <a:t>44 </a:t>
            </a:r>
            <a:r>
              <a:rPr lang="en-US" sz="1800" dirty="0" err="1">
                <a:solidFill>
                  <a:schemeClr val="bg1">
                    <a:lumMod val="85000"/>
                    <a:lumOff val="15000"/>
                  </a:schemeClr>
                </a:solidFill>
              </a:rPr>
              <a:t>ans</a:t>
            </a:r>
            <a:r>
              <a:rPr lang="en-US" sz="1800" dirty="0">
                <a:solidFill>
                  <a:schemeClr val="bg1">
                    <a:lumMod val="85000"/>
                    <a:lumOff val="15000"/>
                  </a:schemeClr>
                </a:solidFill>
              </a:rPr>
              <a:t> </a:t>
            </a:r>
            <a:r>
              <a:rPr lang="en-US" sz="1800" dirty="0" err="1">
                <a:solidFill>
                  <a:schemeClr val="bg1">
                    <a:lumMod val="85000"/>
                    <a:lumOff val="15000"/>
                  </a:schemeClr>
                </a:solidFill>
              </a:rPr>
              <a:t>d’âge</a:t>
            </a:r>
            <a:r>
              <a:rPr lang="en-US" sz="1800" dirty="0">
                <a:solidFill>
                  <a:schemeClr val="bg1">
                    <a:lumMod val="85000"/>
                    <a:lumOff val="15000"/>
                  </a:schemeClr>
                </a:solidFill>
              </a:rPr>
              <a:t> </a:t>
            </a:r>
            <a:r>
              <a:rPr lang="en-US" sz="1800" dirty="0" err="1">
                <a:solidFill>
                  <a:schemeClr val="bg1">
                    <a:lumMod val="85000"/>
                    <a:lumOff val="15000"/>
                  </a:schemeClr>
                </a:solidFill>
              </a:rPr>
              <a:t>moyen</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2,2% de </a:t>
            </a:r>
            <a:r>
              <a:rPr lang="en-US" sz="1800" dirty="0" err="1">
                <a:solidFill>
                  <a:schemeClr val="bg1">
                    <a:lumMod val="85000"/>
                    <a:lumOff val="15000"/>
                  </a:schemeClr>
                </a:solidFill>
              </a:rPr>
              <a:t>moins</a:t>
            </a:r>
            <a:r>
              <a:rPr lang="en-US" sz="1800" dirty="0">
                <a:solidFill>
                  <a:schemeClr val="bg1">
                    <a:lumMod val="85000"/>
                    <a:lumOff val="15000"/>
                  </a:schemeClr>
                </a:solidFill>
              </a:rPr>
              <a:t> de 25 </a:t>
            </a:r>
            <a:r>
              <a:rPr lang="en-US" sz="1800" dirty="0" err="1">
                <a:solidFill>
                  <a:schemeClr val="bg1">
                    <a:lumMod val="85000"/>
                    <a:lumOff val="15000"/>
                  </a:schemeClr>
                </a:solidFill>
              </a:rPr>
              <a:t>ans</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18,6% de 55 </a:t>
            </a:r>
            <a:r>
              <a:rPr lang="en-US" sz="1800" dirty="0" err="1">
                <a:solidFill>
                  <a:schemeClr val="bg1">
                    <a:lumMod val="85000"/>
                    <a:lumOff val="15000"/>
                  </a:schemeClr>
                </a:solidFill>
              </a:rPr>
              <a:t>ans</a:t>
            </a:r>
            <a:r>
              <a:rPr lang="en-US" sz="1800" dirty="0">
                <a:solidFill>
                  <a:schemeClr val="bg1">
                    <a:lumMod val="85000"/>
                    <a:lumOff val="15000"/>
                  </a:schemeClr>
                </a:solidFill>
              </a:rPr>
              <a:t> et plus =&gt; 500 chefs de </a:t>
            </a:r>
            <a:r>
              <a:rPr lang="en-US" sz="1800" dirty="0" err="1">
                <a:solidFill>
                  <a:schemeClr val="bg1">
                    <a:lumMod val="85000"/>
                    <a:lumOff val="15000"/>
                  </a:schemeClr>
                </a:solidFill>
              </a:rPr>
              <a:t>chantier</a:t>
            </a:r>
            <a:endParaRPr lang="en-US" sz="1800" dirty="0">
              <a:solidFill>
                <a:schemeClr val="bg1">
                  <a:lumMod val="85000"/>
                  <a:lumOff val="15000"/>
                </a:schemeClr>
              </a:solidFill>
            </a:endParaRPr>
          </a:p>
          <a:p>
            <a:pPr lvl="1"/>
            <a:r>
              <a:rPr lang="en-US" sz="1800" dirty="0">
                <a:solidFill>
                  <a:schemeClr val="bg1">
                    <a:lumMod val="85000"/>
                    <a:lumOff val="15000"/>
                  </a:schemeClr>
                </a:solidFill>
              </a:rPr>
              <a:t>=&gt; </a:t>
            </a:r>
            <a:r>
              <a:rPr lang="en-US" sz="1800" dirty="0" err="1">
                <a:solidFill>
                  <a:schemeClr val="bg1">
                    <a:lumMod val="85000"/>
                    <a:lumOff val="15000"/>
                  </a:schemeClr>
                </a:solidFill>
              </a:rPr>
              <a:t>légèrement</a:t>
            </a:r>
            <a:r>
              <a:rPr lang="en-US" sz="1800" dirty="0">
                <a:solidFill>
                  <a:schemeClr val="bg1">
                    <a:lumMod val="85000"/>
                    <a:lumOff val="15000"/>
                  </a:schemeClr>
                </a:solidFill>
              </a:rPr>
              <a:t> plus </a:t>
            </a:r>
            <a:r>
              <a:rPr lang="en-US" sz="1800" dirty="0" err="1">
                <a:solidFill>
                  <a:schemeClr val="bg1">
                    <a:lumMod val="85000"/>
                    <a:lumOff val="15000"/>
                  </a:schemeClr>
                </a:solidFill>
              </a:rPr>
              <a:t>jeunes</a:t>
            </a:r>
            <a:r>
              <a:rPr lang="en-US" sz="1800" dirty="0">
                <a:solidFill>
                  <a:schemeClr val="bg1">
                    <a:lumMod val="85000"/>
                    <a:lumOff val="15000"/>
                  </a:schemeClr>
                </a:solidFill>
              </a:rPr>
              <a:t> que sur </a:t>
            </a:r>
            <a:r>
              <a:rPr lang="en-US" sz="1800" dirty="0" err="1">
                <a:solidFill>
                  <a:schemeClr val="bg1">
                    <a:lumMod val="85000"/>
                    <a:lumOff val="15000"/>
                  </a:schemeClr>
                </a:solidFill>
              </a:rPr>
              <a:t>l’ensemble</a:t>
            </a:r>
            <a:r>
              <a:rPr lang="en-US" sz="1800" dirty="0">
                <a:solidFill>
                  <a:schemeClr val="bg1">
                    <a:lumMod val="85000"/>
                    <a:lumOff val="15000"/>
                  </a:schemeClr>
                </a:solidFill>
              </a:rPr>
              <a:t> de la France</a:t>
            </a:r>
          </a:p>
          <a:p>
            <a:pPr lvl="1"/>
            <a:r>
              <a:rPr lang="en-US" sz="1800" dirty="0">
                <a:solidFill>
                  <a:schemeClr val="bg1">
                    <a:lumMod val="85000"/>
                    <a:lumOff val="15000"/>
                  </a:schemeClr>
                </a:solidFill>
              </a:rPr>
              <a:t>=&gt; il </a:t>
            </a:r>
            <a:r>
              <a:rPr lang="en-US" sz="1800" dirty="0" err="1">
                <a:solidFill>
                  <a:schemeClr val="bg1">
                    <a:lumMod val="85000"/>
                    <a:lumOff val="15000"/>
                  </a:schemeClr>
                </a:solidFill>
              </a:rPr>
              <a:t>est</a:t>
            </a:r>
            <a:r>
              <a:rPr lang="en-US" sz="1800" dirty="0">
                <a:solidFill>
                  <a:schemeClr val="bg1">
                    <a:lumMod val="85000"/>
                    <a:lumOff val="15000"/>
                  </a:schemeClr>
                </a:solidFill>
              </a:rPr>
              <a:t> </a:t>
            </a:r>
            <a:r>
              <a:rPr lang="en-US" sz="1800" dirty="0" err="1">
                <a:solidFill>
                  <a:schemeClr val="bg1">
                    <a:lumMod val="85000"/>
                    <a:lumOff val="15000"/>
                  </a:schemeClr>
                </a:solidFill>
              </a:rPr>
              <a:t>cependant</a:t>
            </a:r>
            <a:r>
              <a:rPr lang="en-US" sz="1800" dirty="0">
                <a:solidFill>
                  <a:schemeClr val="bg1">
                    <a:lumMod val="85000"/>
                    <a:lumOff val="15000"/>
                  </a:schemeClr>
                </a:solidFill>
              </a:rPr>
              <a:t> urgent de </a:t>
            </a:r>
            <a:r>
              <a:rPr lang="en-US" sz="1800" dirty="0" err="1">
                <a:solidFill>
                  <a:schemeClr val="bg1">
                    <a:lumMod val="85000"/>
                    <a:lumOff val="15000"/>
                  </a:schemeClr>
                </a:solidFill>
              </a:rPr>
              <a:t>rajeunir</a:t>
            </a:r>
            <a:r>
              <a:rPr lang="en-US" sz="1800" dirty="0">
                <a:solidFill>
                  <a:schemeClr val="bg1">
                    <a:lumMod val="85000"/>
                    <a:lumOff val="15000"/>
                  </a:schemeClr>
                </a:solidFill>
              </a:rPr>
              <a:t> </a:t>
            </a:r>
            <a:r>
              <a:rPr lang="en-US" sz="1800" dirty="0" err="1">
                <a:solidFill>
                  <a:schemeClr val="bg1">
                    <a:lumMod val="85000"/>
                    <a:lumOff val="15000"/>
                  </a:schemeClr>
                </a:solidFill>
              </a:rPr>
              <a:t>cette</a:t>
            </a:r>
            <a:r>
              <a:rPr lang="en-US" sz="1800" dirty="0">
                <a:solidFill>
                  <a:schemeClr val="bg1">
                    <a:lumMod val="85000"/>
                    <a:lumOff val="15000"/>
                  </a:schemeClr>
                </a:solidFill>
              </a:rPr>
              <a:t> population</a:t>
            </a:r>
          </a:p>
        </p:txBody>
      </p:sp>
    </p:spTree>
    <p:extLst>
      <p:ext uri="{BB962C8B-B14F-4D97-AF65-F5344CB8AC3E}">
        <p14:creationId xmlns:p14="http://schemas.microsoft.com/office/powerpoint/2010/main" val="411636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La formation </a:t>
            </a:r>
            <a:r>
              <a:rPr lang="en-US" sz="3200" dirty="0" err="1"/>
              <a:t>initiale</a:t>
            </a:r>
            <a:r>
              <a:rPr lang="en-US" sz="3200" dirty="0"/>
              <a:t> </a:t>
            </a:r>
            <a:br>
              <a:rPr lang="en-US" sz="3200" dirty="0"/>
            </a:br>
            <a:r>
              <a:rPr lang="en-US" sz="3200" dirty="0"/>
              <a:t>pour </a:t>
            </a:r>
            <a:r>
              <a:rPr lang="en-US" sz="3200" dirty="0" err="1"/>
              <a:t>devenir</a:t>
            </a:r>
            <a:r>
              <a:rPr lang="en-US" sz="3200" dirty="0"/>
              <a:t> chef </a:t>
            </a:r>
            <a:r>
              <a:rPr lang="en-US" sz="3200" dirty="0" err="1"/>
              <a:t>d’équipe</a:t>
            </a:r>
            <a:r>
              <a:rPr lang="en-US" sz="3200" dirty="0"/>
              <a:t> </a:t>
            </a:r>
            <a:r>
              <a:rPr lang="en-US" sz="3200" dirty="0" err="1"/>
              <a:t>en</a:t>
            </a:r>
            <a:r>
              <a:rPr lang="en-US" sz="3200" dirty="0"/>
              <a:t> France</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1338852" cy="4638050"/>
          </a:xfrm>
        </p:spPr>
        <p:txBody>
          <a:bodyPr>
            <a:normAutofit lnSpcReduction="10000"/>
          </a:bodyPr>
          <a:lstStyle/>
          <a:p>
            <a:r>
              <a:rPr lang="en-US" sz="2000" dirty="0">
                <a:solidFill>
                  <a:schemeClr val="bg1"/>
                </a:solidFill>
              </a:rPr>
              <a:t>Pour </a:t>
            </a:r>
            <a:r>
              <a:rPr lang="en-US" sz="2000" dirty="0" err="1">
                <a:solidFill>
                  <a:schemeClr val="bg1"/>
                </a:solidFill>
              </a:rPr>
              <a:t>devenir</a:t>
            </a:r>
            <a:r>
              <a:rPr lang="en-US" sz="2000" dirty="0">
                <a:solidFill>
                  <a:schemeClr val="bg1"/>
                </a:solidFill>
              </a:rPr>
              <a:t> chef </a:t>
            </a:r>
            <a:r>
              <a:rPr lang="en-US" sz="2000" dirty="0" err="1">
                <a:solidFill>
                  <a:schemeClr val="bg1"/>
                </a:solidFill>
              </a:rPr>
              <a:t>d’équipe</a:t>
            </a:r>
            <a:r>
              <a:rPr lang="en-US" sz="2000" dirty="0">
                <a:solidFill>
                  <a:schemeClr val="bg1"/>
                </a:solidFill>
              </a:rPr>
              <a:t> :</a:t>
            </a:r>
          </a:p>
          <a:p>
            <a:pPr marL="742950" lvl="1" indent="-285750">
              <a:buFont typeface="Arial" panose="020B0604020202020204" pitchFamily="34" charset="0"/>
              <a:buChar char="•"/>
            </a:pPr>
            <a:r>
              <a:rPr lang="en-US" sz="1800" dirty="0" err="1">
                <a:solidFill>
                  <a:schemeClr val="bg1">
                    <a:lumMod val="85000"/>
                    <a:lumOff val="15000"/>
                  </a:schemeClr>
                </a:solidFill>
              </a:rPr>
              <a:t>Très</a:t>
            </a:r>
            <a:r>
              <a:rPr lang="en-US" sz="1800" dirty="0">
                <a:solidFill>
                  <a:schemeClr val="bg1">
                    <a:lumMod val="85000"/>
                    <a:lumOff val="15000"/>
                  </a:schemeClr>
                </a:solidFill>
              </a:rPr>
              <a:t> </a:t>
            </a:r>
            <a:r>
              <a:rPr lang="en-US" sz="1800" dirty="0" err="1">
                <a:solidFill>
                  <a:schemeClr val="bg1">
                    <a:lumMod val="85000"/>
                    <a:lumOff val="15000"/>
                  </a:schemeClr>
                </a:solidFill>
              </a:rPr>
              <a:t>peu</a:t>
            </a:r>
            <a:r>
              <a:rPr lang="en-US" sz="1800" dirty="0">
                <a:solidFill>
                  <a:schemeClr val="bg1">
                    <a:lumMod val="85000"/>
                    <a:lumOff val="15000"/>
                  </a:schemeClr>
                </a:solidFill>
              </a:rPr>
              <a:t> de formations </a:t>
            </a:r>
            <a:r>
              <a:rPr lang="en-US" sz="1800" dirty="0" err="1">
                <a:solidFill>
                  <a:schemeClr val="bg1">
                    <a:lumMod val="85000"/>
                    <a:lumOff val="15000"/>
                  </a:schemeClr>
                </a:solidFill>
              </a:rPr>
              <a:t>initiales</a:t>
            </a:r>
            <a:r>
              <a:rPr lang="en-US" sz="1800" dirty="0">
                <a:solidFill>
                  <a:schemeClr val="bg1">
                    <a:lumMod val="85000"/>
                    <a:lumOff val="15000"/>
                  </a:schemeClr>
                </a:solidFill>
              </a:rPr>
              <a:t> </a:t>
            </a:r>
            <a:r>
              <a:rPr lang="en-US" sz="1800" dirty="0" err="1">
                <a:solidFill>
                  <a:schemeClr val="bg1">
                    <a:lumMod val="85000"/>
                    <a:lumOff val="15000"/>
                  </a:schemeClr>
                </a:solidFill>
              </a:rPr>
              <a:t>spécifiques</a:t>
            </a:r>
            <a:r>
              <a:rPr lang="en-US" sz="1800" dirty="0">
                <a:solidFill>
                  <a:schemeClr val="bg1">
                    <a:lumMod val="85000"/>
                    <a:lumOff val="15000"/>
                  </a:schemeClr>
                </a:solidFill>
              </a:rPr>
              <a:t> :</a:t>
            </a:r>
          </a:p>
          <a:p>
            <a:pPr marL="1200150" lvl="2" indent="-285750">
              <a:buFont typeface="Arial" panose="020B0604020202020204" pitchFamily="34" charset="0"/>
              <a:buChar char="•"/>
            </a:pPr>
            <a:r>
              <a:rPr lang="en-US" sz="1600" dirty="0">
                <a:solidFill>
                  <a:schemeClr val="bg1">
                    <a:lumMod val="85000"/>
                    <a:lumOff val="15000"/>
                  </a:schemeClr>
                </a:solidFill>
              </a:rPr>
              <a:t>Le </a:t>
            </a:r>
            <a:r>
              <a:rPr lang="en-US" sz="1600" dirty="0" err="1">
                <a:solidFill>
                  <a:schemeClr val="bg1">
                    <a:lumMod val="85000"/>
                    <a:lumOff val="15000"/>
                  </a:schemeClr>
                </a:solidFill>
              </a:rPr>
              <a:t>titre</a:t>
            </a:r>
            <a:r>
              <a:rPr lang="en-US" sz="1600" dirty="0">
                <a:solidFill>
                  <a:schemeClr val="bg1">
                    <a:lumMod val="85000"/>
                    <a:lumOff val="15000"/>
                  </a:schemeClr>
                </a:solidFill>
              </a:rPr>
              <a:t> du </a:t>
            </a:r>
            <a:r>
              <a:rPr lang="en-US" sz="1600" dirty="0" err="1">
                <a:solidFill>
                  <a:schemeClr val="bg1">
                    <a:lumMod val="85000"/>
                    <a:lumOff val="15000"/>
                  </a:schemeClr>
                </a:solidFill>
              </a:rPr>
              <a:t>Ministère</a:t>
            </a:r>
            <a:r>
              <a:rPr lang="en-US" sz="1600" dirty="0">
                <a:solidFill>
                  <a:schemeClr val="bg1">
                    <a:lumMod val="85000"/>
                    <a:lumOff val="15000"/>
                  </a:schemeClr>
                </a:solidFill>
              </a:rPr>
              <a:t> du travail chef </a:t>
            </a:r>
            <a:r>
              <a:rPr lang="en-US" sz="1600" dirty="0" err="1">
                <a:solidFill>
                  <a:schemeClr val="bg1">
                    <a:lumMod val="85000"/>
                    <a:lumOff val="15000"/>
                  </a:schemeClr>
                </a:solidFill>
              </a:rPr>
              <a:t>d’équipe</a:t>
            </a:r>
            <a:r>
              <a:rPr lang="en-US" sz="1600" dirty="0">
                <a:solidFill>
                  <a:schemeClr val="bg1">
                    <a:lumMod val="85000"/>
                    <a:lumOff val="15000"/>
                  </a:schemeClr>
                </a:solidFill>
              </a:rPr>
              <a:t> </a:t>
            </a:r>
            <a:r>
              <a:rPr lang="en-US" sz="1600" dirty="0" err="1">
                <a:solidFill>
                  <a:schemeClr val="bg1">
                    <a:lumMod val="85000"/>
                    <a:lumOff val="15000"/>
                  </a:schemeClr>
                </a:solidFill>
              </a:rPr>
              <a:t>gros</a:t>
            </a:r>
            <a:r>
              <a:rPr lang="en-US" sz="1600" dirty="0">
                <a:solidFill>
                  <a:schemeClr val="bg1">
                    <a:lumMod val="85000"/>
                    <a:lumOff val="15000"/>
                  </a:schemeClr>
                </a:solidFill>
              </a:rPr>
              <a:t> oeuvre (29 </a:t>
            </a:r>
            <a:r>
              <a:rPr lang="en-US" sz="1600" dirty="0" err="1">
                <a:solidFill>
                  <a:schemeClr val="bg1">
                    <a:lumMod val="85000"/>
                    <a:lumOff val="15000"/>
                  </a:schemeClr>
                </a:solidFill>
              </a:rPr>
              <a:t>apprentis</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2021/2022 sur </a:t>
            </a:r>
            <a:r>
              <a:rPr lang="en-US" sz="1600" dirty="0" err="1">
                <a:solidFill>
                  <a:schemeClr val="bg1">
                    <a:lumMod val="85000"/>
                    <a:lumOff val="15000"/>
                  </a:schemeClr>
                </a:solidFill>
              </a:rPr>
              <a:t>toute</a:t>
            </a:r>
            <a:r>
              <a:rPr lang="en-US" sz="1600" dirty="0">
                <a:solidFill>
                  <a:schemeClr val="bg1">
                    <a:lumMod val="85000"/>
                    <a:lumOff val="15000"/>
                  </a:schemeClr>
                </a:solidFill>
              </a:rPr>
              <a:t> la France)</a:t>
            </a:r>
          </a:p>
          <a:p>
            <a:pPr marL="1200150" lvl="2" indent="-285750">
              <a:buFont typeface="Arial" panose="020B0604020202020204" pitchFamily="34" charset="0"/>
              <a:buChar char="•"/>
            </a:pPr>
            <a:r>
              <a:rPr lang="en-US" sz="1600" dirty="0">
                <a:solidFill>
                  <a:schemeClr val="bg1">
                    <a:lumMod val="85000"/>
                    <a:lumOff val="15000"/>
                  </a:schemeClr>
                </a:solidFill>
              </a:rPr>
              <a:t>Le </a:t>
            </a:r>
            <a:r>
              <a:rPr lang="en-US" sz="1600" dirty="0" err="1">
                <a:solidFill>
                  <a:schemeClr val="bg1">
                    <a:lumMod val="85000"/>
                    <a:lumOff val="15000"/>
                  </a:schemeClr>
                </a:solidFill>
              </a:rPr>
              <a:t>titre</a:t>
            </a:r>
            <a:r>
              <a:rPr lang="en-US" sz="1600" dirty="0">
                <a:solidFill>
                  <a:schemeClr val="bg1">
                    <a:lumMod val="85000"/>
                    <a:lumOff val="15000"/>
                  </a:schemeClr>
                </a:solidFill>
              </a:rPr>
              <a:t> du </a:t>
            </a:r>
            <a:r>
              <a:rPr lang="en-US" sz="1600" dirty="0" err="1">
                <a:solidFill>
                  <a:schemeClr val="bg1">
                    <a:lumMod val="85000"/>
                    <a:lumOff val="15000"/>
                  </a:schemeClr>
                </a:solidFill>
              </a:rPr>
              <a:t>Ministère</a:t>
            </a:r>
            <a:r>
              <a:rPr lang="en-US" sz="1600" dirty="0">
                <a:solidFill>
                  <a:schemeClr val="bg1">
                    <a:lumMod val="85000"/>
                    <a:lumOff val="15000"/>
                  </a:schemeClr>
                </a:solidFill>
              </a:rPr>
              <a:t> du travail chef </a:t>
            </a:r>
            <a:r>
              <a:rPr lang="en-US" sz="1600" dirty="0" err="1">
                <a:solidFill>
                  <a:schemeClr val="bg1">
                    <a:lumMod val="85000"/>
                    <a:lumOff val="15000"/>
                  </a:schemeClr>
                </a:solidFill>
              </a:rPr>
              <a:t>d’équipe</a:t>
            </a:r>
            <a:r>
              <a:rPr lang="en-US" sz="1600" dirty="0">
                <a:solidFill>
                  <a:schemeClr val="bg1">
                    <a:lumMod val="85000"/>
                    <a:lumOff val="15000"/>
                  </a:schemeClr>
                </a:solidFill>
              </a:rPr>
              <a:t> </a:t>
            </a:r>
            <a:r>
              <a:rPr lang="en-US" sz="1600" dirty="0" err="1">
                <a:solidFill>
                  <a:schemeClr val="bg1">
                    <a:lumMod val="85000"/>
                    <a:lumOff val="15000"/>
                  </a:schemeClr>
                </a:solidFill>
              </a:rPr>
              <a:t>aménagement</a:t>
            </a:r>
            <a:r>
              <a:rPr lang="en-US" sz="1600" dirty="0">
                <a:solidFill>
                  <a:schemeClr val="bg1">
                    <a:lumMod val="85000"/>
                    <a:lumOff val="15000"/>
                  </a:schemeClr>
                </a:solidFill>
              </a:rPr>
              <a:t> </a:t>
            </a:r>
            <a:r>
              <a:rPr lang="en-US" sz="1600" dirty="0" err="1">
                <a:solidFill>
                  <a:schemeClr val="bg1">
                    <a:lumMod val="85000"/>
                    <a:lumOff val="15000"/>
                  </a:schemeClr>
                </a:solidFill>
              </a:rPr>
              <a:t>finitions</a:t>
            </a:r>
            <a:r>
              <a:rPr lang="en-US" sz="1600" dirty="0">
                <a:solidFill>
                  <a:schemeClr val="bg1">
                    <a:lumMod val="85000"/>
                    <a:lumOff val="15000"/>
                  </a:schemeClr>
                </a:solidFill>
              </a:rPr>
              <a:t> (8 </a:t>
            </a:r>
            <a:r>
              <a:rPr lang="en-US" sz="1600" dirty="0" err="1">
                <a:solidFill>
                  <a:schemeClr val="bg1">
                    <a:lumMod val="85000"/>
                    <a:lumOff val="15000"/>
                  </a:schemeClr>
                </a:solidFill>
              </a:rPr>
              <a:t>apprentis</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2021/2022)</a:t>
            </a:r>
          </a:p>
          <a:p>
            <a:pPr marL="1200150" lvl="2" indent="-285750">
              <a:buFont typeface="Arial" panose="020B0604020202020204" pitchFamily="34" charset="0"/>
              <a:buChar char="•"/>
            </a:pPr>
            <a:endParaRPr lang="en-US" sz="1600" dirty="0">
              <a:solidFill>
                <a:schemeClr val="bg1">
                  <a:lumMod val="85000"/>
                  <a:lumOff val="15000"/>
                </a:schemeClr>
              </a:solidFill>
            </a:endParaRPr>
          </a:p>
          <a:p>
            <a:pPr marL="742950" lvl="1" indent="-285750">
              <a:buFont typeface="Arial" panose="020B0604020202020204" pitchFamily="34" charset="0"/>
              <a:buChar char="•"/>
            </a:pPr>
            <a:r>
              <a:rPr lang="en-US" sz="1800" dirty="0" err="1">
                <a:solidFill>
                  <a:schemeClr val="bg1">
                    <a:lumMod val="85000"/>
                    <a:lumOff val="15000"/>
                  </a:schemeClr>
                </a:solidFill>
              </a:rPr>
              <a:t>Mais</a:t>
            </a:r>
            <a:r>
              <a:rPr lang="en-US" sz="1800" dirty="0">
                <a:solidFill>
                  <a:schemeClr val="bg1">
                    <a:lumMod val="85000"/>
                    <a:lumOff val="15000"/>
                  </a:schemeClr>
                </a:solidFill>
              </a:rPr>
              <a:t> le/la </a:t>
            </a:r>
            <a:r>
              <a:rPr lang="en-US" sz="1800" dirty="0" err="1">
                <a:solidFill>
                  <a:schemeClr val="bg1">
                    <a:lumMod val="85000"/>
                    <a:lumOff val="15000"/>
                  </a:schemeClr>
                </a:solidFill>
              </a:rPr>
              <a:t>titulaire</a:t>
            </a:r>
            <a:r>
              <a:rPr lang="en-US" sz="1800" dirty="0">
                <a:solidFill>
                  <a:schemeClr val="bg1">
                    <a:lumMod val="85000"/>
                    <a:lumOff val="15000"/>
                  </a:schemeClr>
                </a:solidFill>
              </a:rPr>
              <a:t> d’un </a:t>
            </a:r>
            <a:r>
              <a:rPr lang="en-US" sz="1800" dirty="0" err="1">
                <a:solidFill>
                  <a:schemeClr val="bg1">
                    <a:lumMod val="85000"/>
                    <a:lumOff val="15000"/>
                  </a:schemeClr>
                </a:solidFill>
              </a:rPr>
              <a:t>baccalauréat</a:t>
            </a:r>
            <a:r>
              <a:rPr lang="en-US" sz="1800" dirty="0">
                <a:solidFill>
                  <a:schemeClr val="bg1">
                    <a:lumMod val="85000"/>
                    <a:lumOff val="15000"/>
                  </a:schemeClr>
                </a:solidFill>
              </a:rPr>
              <a:t> </a:t>
            </a:r>
            <a:r>
              <a:rPr lang="en-US" sz="1800" dirty="0" err="1">
                <a:solidFill>
                  <a:schemeClr val="bg1">
                    <a:lumMod val="85000"/>
                    <a:lumOff val="15000"/>
                  </a:schemeClr>
                </a:solidFill>
              </a:rPr>
              <a:t>professionnel</a:t>
            </a:r>
            <a:r>
              <a:rPr lang="en-US" sz="1800" dirty="0">
                <a:solidFill>
                  <a:schemeClr val="bg1">
                    <a:lumMod val="85000"/>
                    <a:lumOff val="15000"/>
                  </a:schemeClr>
                </a:solidFill>
              </a:rPr>
              <a:t> :</a:t>
            </a:r>
            <a:br>
              <a:rPr lang="en-US" sz="1800" dirty="0">
                <a:solidFill>
                  <a:schemeClr val="bg1">
                    <a:lumMod val="85000"/>
                    <a:lumOff val="15000"/>
                  </a:schemeClr>
                </a:solidFill>
              </a:rPr>
            </a:br>
            <a:r>
              <a:rPr lang="en-US" sz="1800" dirty="0">
                <a:solidFill>
                  <a:schemeClr val="bg1">
                    <a:lumMod val="85000"/>
                    <a:lumOff val="15000"/>
                  </a:schemeClr>
                </a:solidFill>
              </a:rPr>
              <a:t>“</a:t>
            </a:r>
            <a:r>
              <a:rPr lang="fr-FR" sz="1800" dirty="0">
                <a:solidFill>
                  <a:schemeClr val="bg1">
                    <a:lumMod val="85000"/>
                    <a:lumOff val="15000"/>
                  </a:schemeClr>
                </a:solidFill>
              </a:rPr>
              <a:t>Après une solide expérience professionnelle acquise sur les chantiers, il peut évoluer rapidement vers la qualification de chef d'équipe », </a:t>
            </a:r>
            <a:br>
              <a:rPr lang="fr-FR" sz="1800" dirty="0">
                <a:solidFill>
                  <a:schemeClr val="bg1">
                    <a:lumMod val="85000"/>
                    <a:lumOff val="15000"/>
                  </a:schemeClr>
                </a:solidFill>
              </a:rPr>
            </a:br>
            <a:r>
              <a:rPr lang="fr-FR" sz="1800" dirty="0">
                <a:solidFill>
                  <a:schemeClr val="bg1">
                    <a:lumMod val="85000"/>
                    <a:lumOff val="15000"/>
                  </a:schemeClr>
                </a:solidFill>
              </a:rPr>
              <a:t>« En fonction de son expérience, il pourra progressivement encadrer des ouvriers de qualification moindre, voire évoluer vers la direction d'équipe » (ONISEP)</a:t>
            </a:r>
          </a:p>
          <a:p>
            <a:pPr marL="742950" lvl="1" indent="-285750">
              <a:buFont typeface="Arial" panose="020B0604020202020204" pitchFamily="34" charset="0"/>
              <a:buChar char="•"/>
            </a:pP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 tout </a:t>
            </a:r>
            <a:r>
              <a:rPr lang="en-US" sz="1800" dirty="0" err="1">
                <a:solidFill>
                  <a:schemeClr val="bg1">
                    <a:lumMod val="85000"/>
                    <a:lumOff val="15000"/>
                  </a:schemeClr>
                </a:solidFill>
              </a:rPr>
              <a:t>comme</a:t>
            </a:r>
            <a:r>
              <a:rPr lang="en-US" sz="1800" dirty="0">
                <a:solidFill>
                  <a:schemeClr val="bg1">
                    <a:lumMod val="85000"/>
                    <a:lumOff val="15000"/>
                  </a:schemeClr>
                </a:solidFill>
              </a:rPr>
              <a:t> le/la </a:t>
            </a:r>
            <a:r>
              <a:rPr lang="en-US" sz="1800" dirty="0" err="1">
                <a:solidFill>
                  <a:schemeClr val="bg1">
                    <a:lumMod val="85000"/>
                    <a:lumOff val="15000"/>
                  </a:schemeClr>
                </a:solidFill>
              </a:rPr>
              <a:t>titulaire</a:t>
            </a:r>
            <a:r>
              <a:rPr lang="en-US" sz="1800" dirty="0">
                <a:solidFill>
                  <a:schemeClr val="bg1">
                    <a:lumMod val="85000"/>
                    <a:lumOff val="15000"/>
                  </a:schemeClr>
                </a:solidFill>
              </a:rPr>
              <a:t> d’un brevet </a:t>
            </a:r>
            <a:r>
              <a:rPr lang="en-US" sz="1800" dirty="0" err="1">
                <a:solidFill>
                  <a:schemeClr val="bg1">
                    <a:lumMod val="85000"/>
                    <a:lumOff val="15000"/>
                  </a:schemeClr>
                </a:solidFill>
              </a:rPr>
              <a:t>professionnel</a:t>
            </a:r>
            <a:r>
              <a:rPr lang="en-US" sz="1800" dirty="0">
                <a:solidFill>
                  <a:schemeClr val="bg1">
                    <a:lumMod val="85000"/>
                    <a:lumOff val="15000"/>
                  </a:schemeClr>
                </a:solidFill>
              </a:rPr>
              <a:t> (BP) : </a:t>
            </a:r>
            <a:br>
              <a:rPr lang="en-US" sz="1800" dirty="0">
                <a:solidFill>
                  <a:schemeClr val="bg1">
                    <a:lumMod val="85000"/>
                    <a:lumOff val="15000"/>
                  </a:schemeClr>
                </a:solidFill>
              </a:rPr>
            </a:br>
            <a:r>
              <a:rPr lang="en-US" sz="1800" dirty="0">
                <a:solidFill>
                  <a:schemeClr val="bg1">
                    <a:lumMod val="85000"/>
                    <a:lumOff val="15000"/>
                  </a:schemeClr>
                </a:solidFill>
              </a:rPr>
              <a:t>“</a:t>
            </a:r>
            <a:r>
              <a:rPr lang="fr-FR" sz="1800" dirty="0">
                <a:solidFill>
                  <a:schemeClr val="bg1">
                    <a:lumMod val="85000"/>
                    <a:lumOff val="15000"/>
                  </a:schemeClr>
                </a:solidFill>
              </a:rPr>
              <a:t>Avec de l'expérience, il peut devenir maître ouvrier, voire évoluer vers la direction d'équipe », </a:t>
            </a:r>
            <a:br>
              <a:rPr lang="fr-FR" sz="1800" dirty="0">
                <a:solidFill>
                  <a:schemeClr val="bg1">
                    <a:lumMod val="85000"/>
                    <a:lumOff val="15000"/>
                  </a:schemeClr>
                </a:solidFill>
              </a:rPr>
            </a:br>
            <a:r>
              <a:rPr lang="fr-FR" sz="1800" dirty="0">
                <a:solidFill>
                  <a:schemeClr val="bg1">
                    <a:lumMod val="85000"/>
                    <a:lumOff val="15000"/>
                  </a:schemeClr>
                </a:solidFill>
              </a:rPr>
              <a:t>« Il travaille seul ou en équipe, selon la taille du chantier, et peut diriger et former quelques personnes. », </a:t>
            </a:r>
            <a:br>
              <a:rPr lang="fr-FR" sz="1800" dirty="0">
                <a:solidFill>
                  <a:schemeClr val="bg1">
                    <a:lumMod val="85000"/>
                    <a:lumOff val="15000"/>
                  </a:schemeClr>
                </a:solidFill>
              </a:rPr>
            </a:br>
            <a:r>
              <a:rPr lang="fr-FR" sz="1800" dirty="0">
                <a:solidFill>
                  <a:schemeClr val="bg1">
                    <a:lumMod val="85000"/>
                    <a:lumOff val="15000"/>
                  </a:schemeClr>
                </a:solidFill>
              </a:rPr>
              <a:t>« Après quelques années d'expérience en atelier et sur chantier, il évolue vers la qualification de maître ouvrier et/ou assure la fonction de chef d'équipe. » </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3753483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La formation </a:t>
            </a:r>
            <a:r>
              <a:rPr lang="en-US" sz="3200" dirty="0" err="1"/>
              <a:t>initiale</a:t>
            </a:r>
            <a:r>
              <a:rPr lang="en-US" sz="3200" dirty="0"/>
              <a:t> </a:t>
            </a:r>
            <a:br>
              <a:rPr lang="en-US" sz="3200" dirty="0"/>
            </a:br>
            <a:r>
              <a:rPr lang="en-US" sz="3200" dirty="0"/>
              <a:t>pour </a:t>
            </a:r>
            <a:r>
              <a:rPr lang="en-US" sz="3200" dirty="0" err="1"/>
              <a:t>devenir</a:t>
            </a:r>
            <a:r>
              <a:rPr lang="en-US" sz="3200" dirty="0"/>
              <a:t> chef </a:t>
            </a:r>
            <a:r>
              <a:rPr lang="en-US" sz="3200" dirty="0" err="1"/>
              <a:t>d’équipe</a:t>
            </a:r>
            <a:r>
              <a:rPr lang="en-US" sz="3200" dirty="0"/>
              <a:t> </a:t>
            </a:r>
            <a:r>
              <a:rPr lang="en-US" sz="3200" dirty="0" err="1"/>
              <a:t>en</a:t>
            </a:r>
            <a:r>
              <a:rPr lang="en-US" sz="3200" dirty="0"/>
              <a:t> France</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713371" y="2017273"/>
            <a:ext cx="10947586" cy="4638050"/>
          </a:xfrm>
        </p:spPr>
        <p:txBody>
          <a:bodyPr>
            <a:normAutofit/>
          </a:bodyPr>
          <a:lstStyle/>
          <a:p>
            <a:r>
              <a:rPr lang="en-US" sz="2000" dirty="0">
                <a:solidFill>
                  <a:schemeClr val="bg1"/>
                </a:solidFill>
              </a:rPr>
              <a:t>Sur les formations du </a:t>
            </a:r>
            <a:r>
              <a:rPr lang="en-US" sz="2000" dirty="0" err="1">
                <a:solidFill>
                  <a:schemeClr val="bg1"/>
                </a:solidFill>
              </a:rPr>
              <a:t>Bâtiment</a:t>
            </a:r>
            <a:r>
              <a:rPr lang="en-US" sz="2000" dirty="0">
                <a:solidFill>
                  <a:schemeClr val="bg1"/>
                </a:solidFill>
              </a:rPr>
              <a:t> de </a:t>
            </a:r>
            <a:r>
              <a:rPr lang="en-US" sz="2000" dirty="0" err="1">
                <a:solidFill>
                  <a:schemeClr val="bg1"/>
                </a:solidFill>
              </a:rPr>
              <a:t>niveau</a:t>
            </a:r>
            <a:r>
              <a:rPr lang="en-US" sz="2000" dirty="0">
                <a:solidFill>
                  <a:schemeClr val="bg1"/>
                </a:solidFill>
              </a:rPr>
              <a:t> 4 (</a:t>
            </a:r>
            <a:r>
              <a:rPr lang="en-US" sz="2000" dirty="0" err="1">
                <a:solidFill>
                  <a:schemeClr val="bg1"/>
                </a:solidFill>
              </a:rPr>
              <a:t>notamment</a:t>
            </a:r>
            <a:r>
              <a:rPr lang="en-US" sz="2000" dirty="0">
                <a:solidFill>
                  <a:schemeClr val="bg1"/>
                </a:solidFill>
              </a:rPr>
              <a:t> BP et bac pro) :</a:t>
            </a:r>
          </a:p>
          <a:p>
            <a:pPr marL="742950" lvl="1" indent="-285750">
              <a:buFont typeface="Arial" panose="020B0604020202020204" pitchFamily="34" charset="0"/>
              <a:buChar char="•"/>
            </a:pPr>
            <a:r>
              <a:rPr lang="fr-FR" sz="1800" dirty="0">
                <a:solidFill>
                  <a:schemeClr val="bg1">
                    <a:lumMod val="85000"/>
                    <a:lumOff val="15000"/>
                  </a:schemeClr>
                </a:solidFill>
              </a:rPr>
              <a:t>Sur toute la France (sources : CCCA-BTP et DEPP du Ministère de l’Éducation nationale) :</a:t>
            </a:r>
          </a:p>
          <a:p>
            <a:pPr marL="1200150" lvl="2" indent="-285750">
              <a:buFont typeface="Arial" panose="020B0604020202020204" pitchFamily="34" charset="0"/>
              <a:buChar char="•"/>
            </a:pPr>
            <a:r>
              <a:rPr lang="fr-FR" sz="1600" dirty="0">
                <a:solidFill>
                  <a:schemeClr val="bg1">
                    <a:lumMod val="85000"/>
                    <a:lumOff val="15000"/>
                  </a:schemeClr>
                </a:solidFill>
              </a:rPr>
              <a:t>9 400 apprentis en dernière année de formation en 2021/2022</a:t>
            </a:r>
            <a:br>
              <a:rPr lang="fr-FR" sz="1600" dirty="0">
                <a:solidFill>
                  <a:schemeClr val="bg1">
                    <a:lumMod val="85000"/>
                    <a:lumOff val="15000"/>
                  </a:schemeClr>
                </a:solidFill>
              </a:rPr>
            </a:br>
            <a:r>
              <a:rPr lang="fr-FR" sz="1600" dirty="0">
                <a:solidFill>
                  <a:schemeClr val="bg1">
                    <a:lumMod val="85000"/>
                    <a:lumOff val="15000"/>
                  </a:schemeClr>
                </a:solidFill>
              </a:rPr>
              <a:t>-&gt; 5 100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sortants 2020/2021)</a:t>
            </a:r>
          </a:p>
          <a:p>
            <a:pPr marL="1200150" lvl="2" indent="-285750">
              <a:buFont typeface="Arial" panose="020B0604020202020204" pitchFamily="34" charset="0"/>
              <a:buChar char="•"/>
            </a:pPr>
            <a:r>
              <a:rPr lang="fr-FR" sz="1600" dirty="0">
                <a:solidFill>
                  <a:schemeClr val="bg1">
                    <a:lumMod val="85000"/>
                    <a:lumOff val="15000"/>
                  </a:schemeClr>
                </a:solidFill>
              </a:rPr>
              <a:t>10 000 élèves en dernière année de formation en 2021/2022 </a:t>
            </a:r>
            <a:br>
              <a:rPr lang="fr-FR" sz="1600" dirty="0">
                <a:solidFill>
                  <a:schemeClr val="bg1">
                    <a:lumMod val="85000"/>
                    <a:lumOff val="15000"/>
                  </a:schemeClr>
                </a:solidFill>
              </a:rPr>
            </a:br>
            <a:r>
              <a:rPr lang="fr-FR" sz="1600" dirty="0">
                <a:solidFill>
                  <a:schemeClr val="bg1">
                    <a:lumMod val="85000"/>
                    <a:lumOff val="15000"/>
                  </a:schemeClr>
                </a:solidFill>
              </a:rPr>
              <a:t>-&gt; 2 000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sortants 2020/2021)</a:t>
            </a:r>
          </a:p>
          <a:p>
            <a:pPr marL="1200150" lvl="2" indent="-285750">
              <a:buFont typeface="Symbol" panose="05050102010706020507" pitchFamily="18" charset="2"/>
              <a:buChar char="Þ"/>
            </a:pPr>
            <a:r>
              <a:rPr lang="fr-FR" sz="1800" dirty="0">
                <a:solidFill>
                  <a:schemeClr val="bg1">
                    <a:lumMod val="85000"/>
                    <a:lumOff val="15000"/>
                  </a:schemeClr>
                </a:solidFill>
              </a:rPr>
              <a:t>chaque année de l’ordre de 7 000 jeunes susceptibles de devenir chefs d’équipe </a:t>
            </a:r>
            <a:br>
              <a:rPr lang="fr-FR" sz="1800" dirty="0">
                <a:solidFill>
                  <a:schemeClr val="bg1">
                    <a:lumMod val="85000"/>
                    <a:lumOff val="15000"/>
                  </a:schemeClr>
                </a:solidFill>
              </a:rPr>
            </a:br>
            <a:r>
              <a:rPr lang="fr-FR" sz="1800" dirty="0">
                <a:solidFill>
                  <a:schemeClr val="bg1">
                    <a:lumMod val="85000"/>
                    <a:lumOff val="15000"/>
                  </a:schemeClr>
                </a:solidFill>
              </a:rPr>
              <a:t>après plusieurs années d’expérience professionnelle</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708596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La formation </a:t>
            </a:r>
            <a:r>
              <a:rPr lang="en-US" sz="3200" dirty="0" err="1"/>
              <a:t>initiale</a:t>
            </a:r>
            <a:r>
              <a:rPr lang="en-US" sz="3200" dirty="0"/>
              <a:t> </a:t>
            </a:r>
            <a:br>
              <a:rPr lang="en-US" sz="3200" dirty="0"/>
            </a:br>
            <a:r>
              <a:rPr lang="en-US" sz="3200" dirty="0"/>
              <a:t>pour </a:t>
            </a:r>
            <a:r>
              <a:rPr lang="en-US" sz="3200" dirty="0" err="1"/>
              <a:t>devenir</a:t>
            </a:r>
            <a:r>
              <a:rPr lang="en-US" sz="3200" dirty="0"/>
              <a:t> chef </a:t>
            </a:r>
            <a:r>
              <a:rPr lang="en-US" sz="3200" dirty="0" err="1"/>
              <a:t>d’équipe</a:t>
            </a:r>
            <a:r>
              <a:rPr lang="en-US" sz="3200" dirty="0"/>
              <a:t> </a:t>
            </a:r>
            <a:r>
              <a:rPr lang="en-US" sz="3200" dirty="0" err="1"/>
              <a:t>en</a:t>
            </a:r>
            <a:r>
              <a:rPr lang="en-US" sz="3200" dirty="0"/>
              <a:t> France</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713371" y="2017273"/>
            <a:ext cx="10947586" cy="4638050"/>
          </a:xfrm>
        </p:spPr>
        <p:txBody>
          <a:bodyPr>
            <a:normAutofit/>
          </a:bodyPr>
          <a:lstStyle/>
          <a:p>
            <a:r>
              <a:rPr lang="en-US" sz="2000" dirty="0">
                <a:solidFill>
                  <a:schemeClr val="bg1"/>
                </a:solidFill>
              </a:rPr>
              <a:t>Sur les formations du </a:t>
            </a:r>
            <a:r>
              <a:rPr lang="en-US" sz="2000" dirty="0" err="1">
                <a:solidFill>
                  <a:schemeClr val="bg1"/>
                </a:solidFill>
              </a:rPr>
              <a:t>Bâtiment</a:t>
            </a:r>
            <a:r>
              <a:rPr lang="en-US" sz="2000" dirty="0">
                <a:solidFill>
                  <a:schemeClr val="bg1"/>
                </a:solidFill>
              </a:rPr>
              <a:t> de </a:t>
            </a:r>
            <a:r>
              <a:rPr lang="en-US" sz="2000" dirty="0" err="1">
                <a:solidFill>
                  <a:schemeClr val="bg1"/>
                </a:solidFill>
              </a:rPr>
              <a:t>niveau</a:t>
            </a:r>
            <a:r>
              <a:rPr lang="en-US" sz="2000" dirty="0">
                <a:solidFill>
                  <a:schemeClr val="bg1"/>
                </a:solidFill>
              </a:rPr>
              <a:t> 4 (</a:t>
            </a:r>
            <a:r>
              <a:rPr lang="en-US" sz="2000" dirty="0" err="1">
                <a:solidFill>
                  <a:schemeClr val="bg1"/>
                </a:solidFill>
              </a:rPr>
              <a:t>notamment</a:t>
            </a:r>
            <a:r>
              <a:rPr lang="en-US" sz="2000" dirty="0">
                <a:solidFill>
                  <a:schemeClr val="bg1"/>
                </a:solidFill>
              </a:rPr>
              <a:t> BP et bac pro) :</a:t>
            </a:r>
          </a:p>
          <a:p>
            <a:pPr marL="742950" lvl="1" indent="-285750">
              <a:buFont typeface="Arial" panose="020B0604020202020204" pitchFamily="34" charset="0"/>
              <a:buChar char="•"/>
            </a:pPr>
            <a:r>
              <a:rPr lang="fr-FR" sz="1800" dirty="0">
                <a:solidFill>
                  <a:schemeClr val="bg1">
                    <a:lumMod val="85000"/>
                    <a:lumOff val="15000"/>
                  </a:schemeClr>
                </a:solidFill>
              </a:rPr>
              <a:t>Dans les Pays de la Loire (sources : CCCA-BTP et DEPP du Ministère de l’Éducation nationale) :</a:t>
            </a:r>
          </a:p>
          <a:p>
            <a:pPr marL="1200150" lvl="2" indent="-285750">
              <a:buFont typeface="Arial" panose="020B0604020202020204" pitchFamily="34" charset="0"/>
              <a:buChar char="•"/>
            </a:pPr>
            <a:r>
              <a:rPr lang="fr-FR" sz="1600" dirty="0">
                <a:solidFill>
                  <a:schemeClr val="bg1">
                    <a:lumMod val="85000"/>
                    <a:lumOff val="15000"/>
                  </a:schemeClr>
                </a:solidFill>
              </a:rPr>
              <a:t>1 200 apprentis en dernière année de formation en 2021/2022</a:t>
            </a:r>
            <a:br>
              <a:rPr lang="fr-FR" sz="1600" dirty="0">
                <a:solidFill>
                  <a:schemeClr val="bg1">
                    <a:lumMod val="85000"/>
                    <a:lumOff val="15000"/>
                  </a:schemeClr>
                </a:solidFill>
              </a:rPr>
            </a:br>
            <a:r>
              <a:rPr lang="fr-FR" sz="1600" dirty="0">
                <a:solidFill>
                  <a:schemeClr val="bg1">
                    <a:lumMod val="85000"/>
                    <a:lumOff val="15000"/>
                  </a:schemeClr>
                </a:solidFill>
              </a:rPr>
              <a:t>-&gt; 740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cumul sortants 2020 et 2021)</a:t>
            </a:r>
          </a:p>
          <a:p>
            <a:pPr marL="1200150" lvl="2" indent="-285750">
              <a:buFont typeface="Arial" panose="020B0604020202020204" pitchFamily="34" charset="0"/>
              <a:buChar char="•"/>
            </a:pPr>
            <a:r>
              <a:rPr lang="fr-FR" sz="1600" dirty="0">
                <a:solidFill>
                  <a:schemeClr val="bg1">
                    <a:lumMod val="85000"/>
                    <a:lumOff val="15000"/>
                  </a:schemeClr>
                </a:solidFill>
              </a:rPr>
              <a:t>440 élèves en dernière année de formation en 2021/2022 </a:t>
            </a:r>
            <a:br>
              <a:rPr lang="fr-FR" sz="1600" dirty="0">
                <a:solidFill>
                  <a:schemeClr val="bg1">
                    <a:lumMod val="85000"/>
                    <a:lumOff val="15000"/>
                  </a:schemeClr>
                </a:solidFill>
              </a:rPr>
            </a:br>
            <a:r>
              <a:rPr lang="fr-FR" sz="1600" dirty="0">
                <a:solidFill>
                  <a:schemeClr val="bg1">
                    <a:lumMod val="85000"/>
                    <a:lumOff val="15000"/>
                  </a:schemeClr>
                </a:solidFill>
              </a:rPr>
              <a:t>-&gt; 110 en emploi 6 mois après la fin de leur formation (source : </a:t>
            </a:r>
            <a:r>
              <a:rPr lang="fr-FR" sz="1600" dirty="0" err="1">
                <a:solidFill>
                  <a:schemeClr val="bg1">
                    <a:lumMod val="85000"/>
                    <a:lumOff val="15000"/>
                  </a:schemeClr>
                </a:solidFill>
              </a:rPr>
              <a:t>InserJeunes</a:t>
            </a:r>
            <a:r>
              <a:rPr lang="fr-FR" sz="1600" dirty="0">
                <a:solidFill>
                  <a:schemeClr val="bg1">
                    <a:lumMod val="85000"/>
                    <a:lumOff val="15000"/>
                  </a:schemeClr>
                </a:solidFill>
              </a:rPr>
              <a:t> sur cumul sortants 2020 et 2021)</a:t>
            </a:r>
          </a:p>
          <a:p>
            <a:pPr lvl="2"/>
            <a:r>
              <a:rPr lang="fr-FR" sz="1800" dirty="0">
                <a:solidFill>
                  <a:schemeClr val="bg1">
                    <a:lumMod val="85000"/>
                    <a:lumOff val="15000"/>
                  </a:schemeClr>
                </a:solidFill>
              </a:rPr>
              <a:t>=&gt; chaque année environ 850 jeunes susceptibles de devenir chefs d’équipe </a:t>
            </a:r>
            <a:br>
              <a:rPr lang="fr-FR" sz="1800" dirty="0">
                <a:solidFill>
                  <a:schemeClr val="bg1">
                    <a:lumMod val="85000"/>
                    <a:lumOff val="15000"/>
                  </a:schemeClr>
                </a:solidFill>
              </a:rPr>
            </a:br>
            <a:r>
              <a:rPr lang="fr-FR" sz="1800" dirty="0">
                <a:solidFill>
                  <a:schemeClr val="bg1">
                    <a:lumMod val="85000"/>
                    <a:lumOff val="15000"/>
                  </a:schemeClr>
                </a:solidFill>
              </a:rPr>
              <a:t>après plusieurs années d’expérience professionnelle</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2944742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normAutofit/>
          </a:bodyPr>
          <a:lstStyle/>
          <a:p>
            <a:r>
              <a:rPr lang="en-US" sz="3200" dirty="0"/>
              <a:t>La formation </a:t>
            </a:r>
            <a:r>
              <a:rPr lang="en-US" sz="3200" dirty="0" err="1"/>
              <a:t>initiale</a:t>
            </a:r>
            <a:r>
              <a:rPr lang="en-US" sz="3200" dirty="0"/>
              <a:t> </a:t>
            </a:r>
            <a:br>
              <a:rPr lang="en-US" sz="3200" dirty="0"/>
            </a:br>
            <a:r>
              <a:rPr lang="en-US" sz="3200" dirty="0"/>
              <a:t>pour </a:t>
            </a:r>
            <a:r>
              <a:rPr lang="en-US" sz="3200" dirty="0" err="1"/>
              <a:t>devenir</a:t>
            </a:r>
            <a:r>
              <a:rPr lang="en-US" sz="3200" dirty="0"/>
              <a:t> chef de </a:t>
            </a:r>
            <a:r>
              <a:rPr lang="en-US" sz="3200" dirty="0" err="1"/>
              <a:t>chantier</a:t>
            </a:r>
            <a:r>
              <a:rPr lang="en-US" sz="3200" dirty="0"/>
              <a:t> </a:t>
            </a:r>
            <a:r>
              <a:rPr lang="en-US" sz="3200" dirty="0" err="1"/>
              <a:t>en</a:t>
            </a:r>
            <a:r>
              <a:rPr lang="en-US" sz="3200" dirty="0"/>
              <a:t> France</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134343" y="2144533"/>
            <a:ext cx="11923314" cy="4713467"/>
          </a:xfrm>
        </p:spPr>
        <p:txBody>
          <a:bodyPr>
            <a:normAutofit fontScale="85000" lnSpcReduction="20000"/>
          </a:bodyPr>
          <a:lstStyle/>
          <a:p>
            <a:r>
              <a:rPr lang="en-US" sz="2000" dirty="0">
                <a:solidFill>
                  <a:schemeClr val="bg1">
                    <a:lumMod val="85000"/>
                    <a:lumOff val="15000"/>
                  </a:schemeClr>
                </a:solidFill>
              </a:rPr>
              <a:t>Pour </a:t>
            </a:r>
            <a:r>
              <a:rPr lang="en-US" sz="2000" dirty="0" err="1">
                <a:solidFill>
                  <a:schemeClr val="bg1">
                    <a:lumMod val="85000"/>
                    <a:lumOff val="15000"/>
                  </a:schemeClr>
                </a:solidFill>
              </a:rPr>
              <a:t>devenir</a:t>
            </a:r>
            <a:r>
              <a:rPr lang="en-US" sz="2000" dirty="0">
                <a:solidFill>
                  <a:schemeClr val="bg1">
                    <a:lumMod val="85000"/>
                    <a:lumOff val="15000"/>
                  </a:schemeClr>
                </a:solidFill>
              </a:rPr>
              <a:t> chef de </a:t>
            </a:r>
            <a:r>
              <a:rPr lang="en-US" sz="2000" dirty="0" err="1">
                <a:solidFill>
                  <a:schemeClr val="bg1">
                    <a:lumMod val="85000"/>
                    <a:lumOff val="15000"/>
                  </a:schemeClr>
                </a:solidFill>
              </a:rPr>
              <a:t>chantier</a:t>
            </a:r>
            <a:r>
              <a:rPr lang="en-US" sz="2000" dirty="0">
                <a:solidFill>
                  <a:schemeClr val="bg1">
                    <a:lumMod val="85000"/>
                    <a:lumOff val="15000"/>
                  </a:schemeClr>
                </a:solidFill>
              </a:rPr>
              <a:t> : </a:t>
            </a:r>
          </a:p>
          <a:p>
            <a:pPr marL="800100" lvl="1" indent="-342900">
              <a:buFont typeface="Arial" panose="020B0604020202020204" pitchFamily="34" charset="0"/>
              <a:buChar char="•"/>
            </a:pPr>
            <a:r>
              <a:rPr lang="en-US" sz="1800" dirty="0" err="1">
                <a:solidFill>
                  <a:schemeClr val="bg1">
                    <a:lumMod val="85000"/>
                    <a:lumOff val="15000"/>
                  </a:schemeClr>
                </a:solidFill>
              </a:rPr>
              <a:t>Quelques</a:t>
            </a:r>
            <a:r>
              <a:rPr lang="en-US" sz="1800" dirty="0">
                <a:solidFill>
                  <a:schemeClr val="bg1">
                    <a:lumMod val="85000"/>
                    <a:lumOff val="15000"/>
                  </a:schemeClr>
                </a:solidFill>
              </a:rPr>
              <a:t> reserves </a:t>
            </a:r>
            <a:r>
              <a:rPr lang="en-US" sz="1800" dirty="0" err="1">
                <a:solidFill>
                  <a:schemeClr val="bg1">
                    <a:lumMod val="85000"/>
                    <a:lumOff val="15000"/>
                  </a:schemeClr>
                </a:solidFill>
              </a:rPr>
              <a:t>en</a:t>
            </a:r>
            <a:r>
              <a:rPr lang="en-US" sz="1800" dirty="0">
                <a:solidFill>
                  <a:schemeClr val="bg1">
                    <a:lumMod val="85000"/>
                    <a:lumOff val="15000"/>
                  </a:schemeClr>
                </a:solidFill>
              </a:rPr>
              <a:t> </a:t>
            </a:r>
            <a:r>
              <a:rPr lang="en-US" sz="1800" dirty="0" err="1">
                <a:solidFill>
                  <a:schemeClr val="bg1">
                    <a:lumMod val="85000"/>
                    <a:lumOff val="15000"/>
                  </a:schemeClr>
                </a:solidFill>
              </a:rPr>
              <a:t>préambule</a:t>
            </a:r>
            <a:r>
              <a:rPr lang="en-US" sz="1800" dirty="0">
                <a:solidFill>
                  <a:schemeClr val="bg1">
                    <a:lumMod val="85000"/>
                    <a:lumOff val="15000"/>
                  </a:schemeClr>
                </a:solidFill>
              </a:rPr>
              <a:t> : </a:t>
            </a:r>
          </a:p>
          <a:p>
            <a:pPr marL="1257300" lvl="2" indent="-342900">
              <a:buFont typeface="Arial" panose="020B0604020202020204" pitchFamily="34" charset="0"/>
              <a:buChar char="•"/>
            </a:pPr>
            <a:r>
              <a:rPr lang="en-US" sz="1600" dirty="0">
                <a:solidFill>
                  <a:schemeClr val="bg1">
                    <a:lumMod val="85000"/>
                    <a:lumOff val="15000"/>
                  </a:schemeClr>
                </a:solidFill>
              </a:rPr>
              <a:t>Au-</a:t>
            </a:r>
            <a:r>
              <a:rPr lang="en-US" sz="1600" dirty="0" err="1">
                <a:solidFill>
                  <a:schemeClr val="bg1">
                    <a:lumMod val="85000"/>
                    <a:lumOff val="15000"/>
                  </a:schemeClr>
                </a:solidFill>
              </a:rPr>
              <a:t>delà</a:t>
            </a:r>
            <a:r>
              <a:rPr lang="en-US" sz="1600" dirty="0">
                <a:solidFill>
                  <a:schemeClr val="bg1">
                    <a:lumMod val="85000"/>
                    <a:lumOff val="15000"/>
                  </a:schemeClr>
                </a:solidFill>
              </a:rPr>
              <a:t> du </a:t>
            </a:r>
            <a:r>
              <a:rPr lang="en-US" sz="1600" dirty="0" err="1">
                <a:solidFill>
                  <a:schemeClr val="bg1">
                    <a:lumMod val="85000"/>
                    <a:lumOff val="15000"/>
                  </a:schemeClr>
                </a:solidFill>
              </a:rPr>
              <a:t>niveau</a:t>
            </a:r>
            <a:r>
              <a:rPr lang="en-US" sz="1600" dirty="0">
                <a:solidFill>
                  <a:schemeClr val="bg1">
                    <a:lumMod val="85000"/>
                    <a:lumOff val="15000"/>
                  </a:schemeClr>
                </a:solidFill>
              </a:rPr>
              <a:t> 4, </a:t>
            </a:r>
            <a:r>
              <a:rPr lang="en-US" sz="1600" dirty="0" err="1">
                <a:solidFill>
                  <a:schemeClr val="bg1">
                    <a:lumMod val="85000"/>
                    <a:lumOff val="15000"/>
                  </a:schemeClr>
                </a:solidFill>
              </a:rPr>
              <a:t>en</a:t>
            </a:r>
            <a:r>
              <a:rPr lang="en-US" sz="1600" dirty="0">
                <a:solidFill>
                  <a:schemeClr val="bg1">
                    <a:lumMod val="85000"/>
                    <a:lumOff val="15000"/>
                  </a:schemeClr>
                </a:solidFill>
              </a:rPr>
              <a:t> dehors des BTS qui se </a:t>
            </a:r>
            <a:r>
              <a:rPr lang="en-US" sz="1600" dirty="0" err="1">
                <a:solidFill>
                  <a:schemeClr val="bg1">
                    <a:lumMod val="85000"/>
                    <a:lumOff val="15000"/>
                  </a:schemeClr>
                </a:solidFill>
              </a:rPr>
              <a:t>préparent</a:t>
            </a:r>
            <a:r>
              <a:rPr lang="en-US" sz="1600" dirty="0">
                <a:solidFill>
                  <a:schemeClr val="bg1">
                    <a:lumMod val="85000"/>
                    <a:lumOff val="15000"/>
                  </a:schemeClr>
                </a:solidFill>
              </a:rPr>
              <a:t> dans un Centre de Formation </a:t>
            </a:r>
            <a:r>
              <a:rPr lang="en-US" sz="1600" dirty="0" err="1">
                <a:solidFill>
                  <a:schemeClr val="bg1">
                    <a:lumMod val="85000"/>
                    <a:lumOff val="15000"/>
                  </a:schemeClr>
                </a:solidFill>
              </a:rPr>
              <a:t>d’Apprentis</a:t>
            </a:r>
            <a:r>
              <a:rPr lang="en-US" sz="1600" dirty="0">
                <a:solidFill>
                  <a:schemeClr val="bg1">
                    <a:lumMod val="85000"/>
                    <a:lumOff val="15000"/>
                  </a:schemeClr>
                </a:solidFill>
              </a:rPr>
              <a:t> </a:t>
            </a:r>
            <a:r>
              <a:rPr lang="en-US" sz="1600" dirty="0" err="1">
                <a:solidFill>
                  <a:schemeClr val="bg1">
                    <a:lumMod val="85000"/>
                    <a:lumOff val="15000"/>
                  </a:schemeClr>
                </a:solidFill>
              </a:rPr>
              <a:t>ou</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lycée, nous ne </a:t>
            </a:r>
            <a:r>
              <a:rPr lang="en-US" sz="1600" dirty="0" err="1">
                <a:solidFill>
                  <a:schemeClr val="bg1">
                    <a:lumMod val="85000"/>
                    <a:lumOff val="15000"/>
                  </a:schemeClr>
                </a:solidFill>
              </a:rPr>
              <a:t>disposons</a:t>
            </a:r>
            <a:r>
              <a:rPr lang="en-US" sz="1600" dirty="0">
                <a:solidFill>
                  <a:schemeClr val="bg1">
                    <a:lumMod val="85000"/>
                    <a:lumOff val="15000"/>
                  </a:schemeClr>
                </a:solidFill>
              </a:rPr>
              <a:t> que des formations </a:t>
            </a:r>
            <a:r>
              <a:rPr lang="en-US" sz="1600" dirty="0" err="1">
                <a:solidFill>
                  <a:schemeClr val="bg1">
                    <a:lumMod val="85000"/>
                    <a:lumOff val="15000"/>
                  </a:schemeClr>
                </a:solidFill>
              </a:rPr>
              <a:t>préparées</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apprentissage</a:t>
            </a:r>
          </a:p>
          <a:p>
            <a:pPr marL="1257300" lvl="2" indent="-342900">
              <a:buFont typeface="Arial" panose="020B0604020202020204" pitchFamily="34" charset="0"/>
              <a:buChar char="•"/>
            </a:pPr>
            <a:r>
              <a:rPr lang="en-US" sz="1600" dirty="0">
                <a:solidFill>
                  <a:schemeClr val="bg1">
                    <a:lumMod val="85000"/>
                    <a:lumOff val="15000"/>
                  </a:schemeClr>
                </a:solidFill>
              </a:rPr>
              <a:t>Au-</a:t>
            </a:r>
            <a:r>
              <a:rPr lang="en-US" sz="1600" dirty="0" err="1">
                <a:solidFill>
                  <a:schemeClr val="bg1">
                    <a:lumMod val="85000"/>
                    <a:lumOff val="15000"/>
                  </a:schemeClr>
                </a:solidFill>
              </a:rPr>
              <a:t>delà</a:t>
            </a:r>
            <a:r>
              <a:rPr lang="en-US" sz="1600" dirty="0">
                <a:solidFill>
                  <a:schemeClr val="bg1">
                    <a:lumMod val="85000"/>
                    <a:lumOff val="15000"/>
                  </a:schemeClr>
                </a:solidFill>
              </a:rPr>
              <a:t> du </a:t>
            </a:r>
            <a:r>
              <a:rPr lang="en-US" sz="1600" dirty="0" err="1">
                <a:solidFill>
                  <a:schemeClr val="bg1">
                    <a:lumMod val="85000"/>
                    <a:lumOff val="15000"/>
                  </a:schemeClr>
                </a:solidFill>
              </a:rPr>
              <a:t>niveau</a:t>
            </a:r>
            <a:r>
              <a:rPr lang="en-US" sz="1600" dirty="0">
                <a:solidFill>
                  <a:schemeClr val="bg1">
                    <a:lumMod val="85000"/>
                    <a:lumOff val="15000"/>
                  </a:schemeClr>
                </a:solidFill>
              </a:rPr>
              <a:t> 5, nous ne </a:t>
            </a:r>
            <a:r>
              <a:rPr lang="en-US" sz="1600" dirty="0" err="1">
                <a:solidFill>
                  <a:schemeClr val="bg1">
                    <a:lumMod val="85000"/>
                    <a:lumOff val="15000"/>
                  </a:schemeClr>
                </a:solidFill>
              </a:rPr>
              <a:t>disposons</a:t>
            </a:r>
            <a:r>
              <a:rPr lang="en-US" sz="1600" dirty="0">
                <a:solidFill>
                  <a:schemeClr val="bg1">
                    <a:lumMod val="85000"/>
                    <a:lumOff val="15000"/>
                  </a:schemeClr>
                </a:solidFill>
              </a:rPr>
              <a:t> pas des </a:t>
            </a:r>
            <a:r>
              <a:rPr lang="en-US" sz="1600" dirty="0" err="1">
                <a:solidFill>
                  <a:schemeClr val="bg1">
                    <a:lumMod val="85000"/>
                    <a:lumOff val="15000"/>
                  </a:schemeClr>
                </a:solidFill>
              </a:rPr>
              <a:t>taux</a:t>
            </a:r>
            <a:r>
              <a:rPr lang="en-US" sz="1600" dirty="0">
                <a:solidFill>
                  <a:schemeClr val="bg1">
                    <a:lumMod val="85000"/>
                    <a:lumOff val="15000"/>
                  </a:schemeClr>
                </a:solidFill>
              </a:rPr>
              <a:t> </a:t>
            </a:r>
            <a:r>
              <a:rPr lang="en-US" sz="1600" dirty="0" err="1">
                <a:solidFill>
                  <a:schemeClr val="bg1">
                    <a:lumMod val="85000"/>
                    <a:lumOff val="15000"/>
                  </a:schemeClr>
                </a:solidFill>
              </a:rPr>
              <a:t>d’emploi</a:t>
            </a:r>
            <a:r>
              <a:rPr lang="en-US" sz="1600" dirty="0">
                <a:solidFill>
                  <a:schemeClr val="bg1">
                    <a:lumMod val="85000"/>
                    <a:lumOff val="15000"/>
                  </a:schemeClr>
                </a:solidFill>
              </a:rPr>
              <a:t> à </a:t>
            </a:r>
            <a:r>
              <a:rPr lang="en-US" sz="1600" dirty="0" err="1">
                <a:solidFill>
                  <a:schemeClr val="bg1">
                    <a:lumMod val="85000"/>
                    <a:lumOff val="15000"/>
                  </a:schemeClr>
                </a:solidFill>
              </a:rPr>
              <a:t>l’issue</a:t>
            </a:r>
            <a:r>
              <a:rPr lang="en-US" sz="1600" dirty="0">
                <a:solidFill>
                  <a:schemeClr val="bg1">
                    <a:lumMod val="85000"/>
                    <a:lumOff val="15000"/>
                  </a:schemeClr>
                </a:solidFill>
              </a:rPr>
              <a:t> des formations</a:t>
            </a:r>
          </a:p>
          <a:p>
            <a:pPr marL="1257300" lvl="2" indent="-342900">
              <a:buFont typeface="Arial" panose="020B0604020202020204" pitchFamily="34" charset="0"/>
              <a:buChar char="•"/>
            </a:pPr>
            <a:r>
              <a:rPr lang="en-US" sz="1600" dirty="0">
                <a:solidFill>
                  <a:schemeClr val="bg1">
                    <a:lumMod val="85000"/>
                    <a:lumOff val="15000"/>
                  </a:schemeClr>
                </a:solidFill>
              </a:rPr>
              <a:t>Il </a:t>
            </a:r>
            <a:r>
              <a:rPr lang="en-US" sz="1600" dirty="0" err="1">
                <a:solidFill>
                  <a:schemeClr val="bg1">
                    <a:lumMod val="85000"/>
                    <a:lumOff val="15000"/>
                  </a:schemeClr>
                </a:solidFill>
              </a:rPr>
              <a:t>n’est</a:t>
            </a:r>
            <a:r>
              <a:rPr lang="en-US" sz="1600" dirty="0">
                <a:solidFill>
                  <a:schemeClr val="bg1">
                    <a:lumMod val="85000"/>
                    <a:lumOff val="15000"/>
                  </a:schemeClr>
                </a:solidFill>
              </a:rPr>
              <a:t> pas facile </a:t>
            </a:r>
            <a:r>
              <a:rPr lang="en-US" sz="1600" dirty="0" err="1">
                <a:solidFill>
                  <a:schemeClr val="bg1">
                    <a:lumMod val="85000"/>
                    <a:lumOff val="15000"/>
                  </a:schemeClr>
                </a:solidFill>
              </a:rPr>
              <a:t>d’isoler</a:t>
            </a:r>
            <a:r>
              <a:rPr lang="en-US" sz="1600" dirty="0">
                <a:solidFill>
                  <a:schemeClr val="bg1">
                    <a:lumMod val="85000"/>
                    <a:lumOff val="15000"/>
                  </a:schemeClr>
                </a:solidFill>
              </a:rPr>
              <a:t> les formations </a:t>
            </a:r>
            <a:r>
              <a:rPr lang="en-US" sz="1600" dirty="0" err="1">
                <a:solidFill>
                  <a:schemeClr val="bg1">
                    <a:lumMod val="85000"/>
                    <a:lumOff val="15000"/>
                  </a:schemeClr>
                </a:solidFill>
              </a:rPr>
              <a:t>menant</a:t>
            </a:r>
            <a:r>
              <a:rPr lang="en-US" sz="1600" dirty="0">
                <a:solidFill>
                  <a:schemeClr val="bg1">
                    <a:lumMod val="85000"/>
                    <a:lumOff val="15000"/>
                  </a:schemeClr>
                </a:solidFill>
              </a:rPr>
              <a:t> au métier de chef de </a:t>
            </a:r>
            <a:r>
              <a:rPr lang="en-US" sz="1600" dirty="0" err="1">
                <a:solidFill>
                  <a:schemeClr val="bg1">
                    <a:lumMod val="85000"/>
                    <a:lumOff val="15000"/>
                  </a:schemeClr>
                </a:solidFill>
              </a:rPr>
              <a:t>chantier</a:t>
            </a:r>
            <a:r>
              <a:rPr lang="en-US" sz="1600" dirty="0">
                <a:solidFill>
                  <a:schemeClr val="bg1">
                    <a:lumMod val="85000"/>
                    <a:lumOff val="15000"/>
                  </a:schemeClr>
                </a:solidFill>
              </a:rPr>
              <a:t> de </a:t>
            </a:r>
            <a:r>
              <a:rPr lang="en-US" sz="1600" dirty="0" err="1">
                <a:solidFill>
                  <a:schemeClr val="bg1">
                    <a:lumMod val="85000"/>
                    <a:lumOff val="15000"/>
                  </a:schemeClr>
                </a:solidFill>
              </a:rPr>
              <a:t>celles</a:t>
            </a:r>
            <a:r>
              <a:rPr lang="en-US" sz="1600" dirty="0">
                <a:solidFill>
                  <a:schemeClr val="bg1">
                    <a:lumMod val="85000"/>
                    <a:lumOff val="15000"/>
                  </a:schemeClr>
                </a:solidFill>
              </a:rPr>
              <a:t> </a:t>
            </a:r>
            <a:r>
              <a:rPr lang="en-US" sz="1600" dirty="0" err="1">
                <a:solidFill>
                  <a:schemeClr val="bg1">
                    <a:lumMod val="85000"/>
                    <a:lumOff val="15000"/>
                  </a:schemeClr>
                </a:solidFill>
              </a:rPr>
              <a:t>menant</a:t>
            </a:r>
            <a:r>
              <a:rPr lang="en-US" sz="1600" dirty="0">
                <a:solidFill>
                  <a:schemeClr val="bg1">
                    <a:lumMod val="85000"/>
                    <a:lumOff val="15000"/>
                  </a:schemeClr>
                </a:solidFill>
              </a:rPr>
              <a:t> à </a:t>
            </a:r>
            <a:r>
              <a:rPr lang="en-US" sz="1600" dirty="0" err="1">
                <a:solidFill>
                  <a:schemeClr val="bg1">
                    <a:lumMod val="85000"/>
                    <a:lumOff val="15000"/>
                  </a:schemeClr>
                </a:solidFill>
              </a:rPr>
              <a:t>celui</a:t>
            </a:r>
            <a:r>
              <a:rPr lang="en-US" sz="1600" dirty="0">
                <a:solidFill>
                  <a:schemeClr val="bg1">
                    <a:lumMod val="85000"/>
                    <a:lumOff val="15000"/>
                  </a:schemeClr>
                </a:solidFill>
              </a:rPr>
              <a:t> de </a:t>
            </a:r>
            <a:r>
              <a:rPr lang="en-US" sz="1600" dirty="0" err="1">
                <a:solidFill>
                  <a:schemeClr val="bg1">
                    <a:lumMod val="85000"/>
                    <a:lumOff val="15000"/>
                  </a:schemeClr>
                </a:solidFill>
              </a:rPr>
              <a:t>conducteur</a:t>
            </a:r>
            <a:r>
              <a:rPr lang="en-US" sz="1600" dirty="0">
                <a:solidFill>
                  <a:schemeClr val="bg1">
                    <a:lumMod val="85000"/>
                    <a:lumOff val="15000"/>
                  </a:schemeClr>
                </a:solidFill>
              </a:rPr>
              <a:t> de travaux</a:t>
            </a:r>
          </a:p>
          <a:p>
            <a:pPr marL="1257300" lvl="2" indent="-342900">
              <a:buFont typeface="Arial" panose="020B0604020202020204" pitchFamily="34" charset="0"/>
              <a:buChar char="•"/>
            </a:pPr>
            <a:endParaRPr lang="en-US" sz="1400" dirty="0">
              <a:solidFill>
                <a:schemeClr val="bg1">
                  <a:lumMod val="85000"/>
                  <a:lumOff val="15000"/>
                </a:schemeClr>
              </a:solidFill>
            </a:endParaRPr>
          </a:p>
          <a:p>
            <a:pPr marL="742950" lvl="1" indent="-285750">
              <a:buFont typeface="Arial" panose="020B0604020202020204" pitchFamily="34" charset="0"/>
              <a:buChar char="•"/>
            </a:pPr>
            <a:r>
              <a:rPr lang="en-US" sz="1800" dirty="0" err="1">
                <a:solidFill>
                  <a:schemeClr val="bg1">
                    <a:lumMod val="85000"/>
                    <a:lumOff val="15000"/>
                  </a:schemeClr>
                </a:solidFill>
              </a:rPr>
              <a:t>Peu</a:t>
            </a:r>
            <a:r>
              <a:rPr lang="en-US" sz="1800" dirty="0">
                <a:solidFill>
                  <a:schemeClr val="bg1">
                    <a:lumMod val="85000"/>
                    <a:lumOff val="15000"/>
                  </a:schemeClr>
                </a:solidFill>
              </a:rPr>
              <a:t> de formations </a:t>
            </a:r>
            <a:r>
              <a:rPr lang="en-US" sz="1800" dirty="0" err="1">
                <a:solidFill>
                  <a:schemeClr val="bg1">
                    <a:lumMod val="85000"/>
                    <a:lumOff val="15000"/>
                  </a:schemeClr>
                </a:solidFill>
              </a:rPr>
              <a:t>initiales</a:t>
            </a:r>
            <a:r>
              <a:rPr lang="en-US" sz="1800" dirty="0">
                <a:solidFill>
                  <a:schemeClr val="bg1">
                    <a:lumMod val="85000"/>
                    <a:lumOff val="15000"/>
                  </a:schemeClr>
                </a:solidFill>
              </a:rPr>
              <a:t> </a:t>
            </a:r>
            <a:r>
              <a:rPr lang="en-US" sz="1800" dirty="0" err="1">
                <a:solidFill>
                  <a:schemeClr val="bg1">
                    <a:lumMod val="85000"/>
                    <a:lumOff val="15000"/>
                  </a:schemeClr>
                </a:solidFill>
              </a:rPr>
              <a:t>spécifiques</a:t>
            </a:r>
            <a:r>
              <a:rPr lang="en-US" sz="1800" dirty="0">
                <a:solidFill>
                  <a:schemeClr val="bg1">
                    <a:lumMod val="85000"/>
                    <a:lumOff val="15000"/>
                  </a:schemeClr>
                </a:solidFill>
              </a:rPr>
              <a:t> :</a:t>
            </a:r>
          </a:p>
          <a:p>
            <a:pPr marL="1200150" lvl="2" indent="-285750">
              <a:buFont typeface="Arial" panose="020B0604020202020204" pitchFamily="34" charset="0"/>
              <a:buChar char="•"/>
            </a:pPr>
            <a:r>
              <a:rPr lang="en-US" sz="1600" dirty="0">
                <a:solidFill>
                  <a:schemeClr val="bg1">
                    <a:lumMod val="85000"/>
                    <a:lumOff val="15000"/>
                  </a:schemeClr>
                </a:solidFill>
              </a:rPr>
              <a:t>Le </a:t>
            </a:r>
            <a:r>
              <a:rPr lang="en-US" sz="1600" dirty="0" err="1">
                <a:solidFill>
                  <a:schemeClr val="bg1">
                    <a:lumMod val="85000"/>
                    <a:lumOff val="15000"/>
                  </a:schemeClr>
                </a:solidFill>
              </a:rPr>
              <a:t>titre</a:t>
            </a:r>
            <a:r>
              <a:rPr lang="en-US" sz="1600" dirty="0">
                <a:solidFill>
                  <a:schemeClr val="bg1">
                    <a:lumMod val="85000"/>
                    <a:lumOff val="15000"/>
                  </a:schemeClr>
                </a:solidFill>
              </a:rPr>
              <a:t> du </a:t>
            </a:r>
            <a:r>
              <a:rPr lang="en-US" sz="1600" dirty="0" err="1">
                <a:solidFill>
                  <a:schemeClr val="bg1">
                    <a:lumMod val="85000"/>
                    <a:lumOff val="15000"/>
                  </a:schemeClr>
                </a:solidFill>
              </a:rPr>
              <a:t>Ministère</a:t>
            </a:r>
            <a:r>
              <a:rPr lang="en-US" sz="1600" dirty="0">
                <a:solidFill>
                  <a:schemeClr val="bg1">
                    <a:lumMod val="85000"/>
                    <a:lumOff val="15000"/>
                  </a:schemeClr>
                </a:solidFill>
              </a:rPr>
              <a:t> du travail chef de </a:t>
            </a:r>
            <a:r>
              <a:rPr lang="en-US" sz="1600" dirty="0" err="1">
                <a:solidFill>
                  <a:schemeClr val="bg1">
                    <a:lumMod val="85000"/>
                    <a:lumOff val="15000"/>
                  </a:schemeClr>
                </a:solidFill>
              </a:rPr>
              <a:t>chantier</a:t>
            </a:r>
            <a:r>
              <a:rPr lang="en-US" sz="1600" dirty="0">
                <a:solidFill>
                  <a:schemeClr val="bg1">
                    <a:lumMod val="85000"/>
                    <a:lumOff val="15000"/>
                  </a:schemeClr>
                </a:solidFill>
              </a:rPr>
              <a:t> </a:t>
            </a:r>
            <a:r>
              <a:rPr lang="en-US" sz="1600" dirty="0" err="1">
                <a:solidFill>
                  <a:schemeClr val="bg1">
                    <a:lumMod val="85000"/>
                    <a:lumOff val="15000"/>
                  </a:schemeClr>
                </a:solidFill>
              </a:rPr>
              <a:t>gros</a:t>
            </a:r>
            <a:r>
              <a:rPr lang="en-US" sz="1600" dirty="0">
                <a:solidFill>
                  <a:schemeClr val="bg1">
                    <a:lumMod val="85000"/>
                    <a:lumOff val="15000"/>
                  </a:schemeClr>
                </a:solidFill>
              </a:rPr>
              <a:t> oeuvre (6 </a:t>
            </a:r>
            <a:r>
              <a:rPr lang="en-US" sz="1600" dirty="0" err="1">
                <a:solidFill>
                  <a:schemeClr val="bg1">
                    <a:lumMod val="85000"/>
                    <a:lumOff val="15000"/>
                  </a:schemeClr>
                </a:solidFill>
              </a:rPr>
              <a:t>apprentis</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2021/2022 sur </a:t>
            </a:r>
            <a:r>
              <a:rPr lang="en-US" sz="1600" dirty="0" err="1">
                <a:solidFill>
                  <a:schemeClr val="bg1">
                    <a:lumMod val="85000"/>
                    <a:lumOff val="15000"/>
                  </a:schemeClr>
                </a:solidFill>
              </a:rPr>
              <a:t>toute</a:t>
            </a:r>
            <a:r>
              <a:rPr lang="en-US" sz="1600" dirty="0">
                <a:solidFill>
                  <a:schemeClr val="bg1">
                    <a:lumMod val="85000"/>
                    <a:lumOff val="15000"/>
                  </a:schemeClr>
                </a:solidFill>
              </a:rPr>
              <a:t> la France)</a:t>
            </a:r>
          </a:p>
          <a:p>
            <a:pPr marL="1200150" lvl="2" indent="-285750">
              <a:buFont typeface="Arial" panose="020B0604020202020204" pitchFamily="34" charset="0"/>
              <a:buChar char="•"/>
            </a:pPr>
            <a:r>
              <a:rPr lang="en-US" sz="1600" dirty="0">
                <a:solidFill>
                  <a:schemeClr val="bg1">
                    <a:lumMod val="85000"/>
                    <a:lumOff val="15000"/>
                  </a:schemeClr>
                </a:solidFill>
              </a:rPr>
              <a:t>Le </a:t>
            </a:r>
            <a:r>
              <a:rPr lang="en-US" sz="1600" dirty="0" err="1">
                <a:solidFill>
                  <a:schemeClr val="bg1">
                    <a:lumMod val="85000"/>
                    <a:lumOff val="15000"/>
                  </a:schemeClr>
                </a:solidFill>
              </a:rPr>
              <a:t>titre</a:t>
            </a:r>
            <a:r>
              <a:rPr lang="en-US" sz="1600" dirty="0">
                <a:solidFill>
                  <a:schemeClr val="bg1">
                    <a:lumMod val="85000"/>
                    <a:lumOff val="15000"/>
                  </a:schemeClr>
                </a:solidFill>
              </a:rPr>
              <a:t> du </a:t>
            </a:r>
            <a:r>
              <a:rPr lang="en-US" sz="1600" dirty="0" err="1">
                <a:solidFill>
                  <a:schemeClr val="bg1">
                    <a:lumMod val="85000"/>
                    <a:lumOff val="15000"/>
                  </a:schemeClr>
                </a:solidFill>
              </a:rPr>
              <a:t>Ministère</a:t>
            </a:r>
            <a:r>
              <a:rPr lang="en-US" sz="1600" dirty="0">
                <a:solidFill>
                  <a:schemeClr val="bg1">
                    <a:lumMod val="85000"/>
                    <a:lumOff val="15000"/>
                  </a:schemeClr>
                </a:solidFill>
              </a:rPr>
              <a:t> du travail chef de </a:t>
            </a:r>
            <a:r>
              <a:rPr lang="en-US" sz="1600" dirty="0" err="1">
                <a:solidFill>
                  <a:schemeClr val="bg1">
                    <a:lumMod val="85000"/>
                    <a:lumOff val="15000"/>
                  </a:schemeClr>
                </a:solidFill>
              </a:rPr>
              <a:t>chantier</a:t>
            </a:r>
            <a:r>
              <a:rPr lang="en-US" sz="1600" dirty="0">
                <a:solidFill>
                  <a:schemeClr val="bg1">
                    <a:lumMod val="85000"/>
                    <a:lumOff val="15000"/>
                  </a:schemeClr>
                </a:solidFill>
              </a:rPr>
              <a:t> </a:t>
            </a:r>
            <a:r>
              <a:rPr lang="en-US" sz="1600" dirty="0" err="1">
                <a:solidFill>
                  <a:schemeClr val="bg1">
                    <a:lumMod val="85000"/>
                    <a:lumOff val="15000"/>
                  </a:schemeClr>
                </a:solidFill>
              </a:rPr>
              <a:t>aménagement</a:t>
            </a:r>
            <a:r>
              <a:rPr lang="en-US" sz="1600" dirty="0">
                <a:solidFill>
                  <a:schemeClr val="bg1">
                    <a:lumMod val="85000"/>
                    <a:lumOff val="15000"/>
                  </a:schemeClr>
                </a:solidFill>
              </a:rPr>
              <a:t> </a:t>
            </a:r>
            <a:r>
              <a:rPr lang="en-US" sz="1600" dirty="0" err="1">
                <a:solidFill>
                  <a:schemeClr val="bg1">
                    <a:lumMod val="85000"/>
                    <a:lumOff val="15000"/>
                  </a:schemeClr>
                </a:solidFill>
              </a:rPr>
              <a:t>finitions</a:t>
            </a:r>
            <a:r>
              <a:rPr lang="en-US" sz="1600" dirty="0">
                <a:solidFill>
                  <a:schemeClr val="bg1">
                    <a:lumMod val="85000"/>
                    <a:lumOff val="15000"/>
                  </a:schemeClr>
                </a:solidFill>
              </a:rPr>
              <a:t> (</a:t>
            </a:r>
            <a:r>
              <a:rPr lang="en-US" sz="1600" dirty="0" err="1">
                <a:solidFill>
                  <a:schemeClr val="bg1">
                    <a:lumMod val="85000"/>
                    <a:lumOff val="15000"/>
                  </a:schemeClr>
                </a:solidFill>
              </a:rPr>
              <a:t>aucun</a:t>
            </a:r>
            <a:r>
              <a:rPr lang="en-US" sz="1600" dirty="0">
                <a:solidFill>
                  <a:schemeClr val="bg1">
                    <a:lumMod val="85000"/>
                    <a:lumOff val="15000"/>
                  </a:schemeClr>
                </a:solidFill>
              </a:rPr>
              <a:t> </a:t>
            </a:r>
            <a:r>
              <a:rPr lang="en-US" sz="1600" dirty="0" err="1">
                <a:solidFill>
                  <a:schemeClr val="bg1">
                    <a:lumMod val="85000"/>
                    <a:lumOff val="15000"/>
                  </a:schemeClr>
                </a:solidFill>
              </a:rPr>
              <a:t>apprenti</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2021/2022)</a:t>
            </a:r>
          </a:p>
          <a:p>
            <a:pPr marL="1200150" lvl="2" indent="-285750">
              <a:buFont typeface="Arial" panose="020B0604020202020204" pitchFamily="34" charset="0"/>
              <a:buChar char="•"/>
            </a:pPr>
            <a:r>
              <a:rPr lang="en-US" sz="1600" dirty="0">
                <a:solidFill>
                  <a:schemeClr val="bg1">
                    <a:lumMod val="85000"/>
                    <a:lumOff val="15000"/>
                  </a:schemeClr>
                </a:solidFill>
              </a:rPr>
              <a:t>Le </a:t>
            </a:r>
            <a:r>
              <a:rPr lang="en-US" sz="1600" dirty="0" err="1">
                <a:solidFill>
                  <a:schemeClr val="bg1">
                    <a:lumMod val="85000"/>
                    <a:lumOff val="15000"/>
                  </a:schemeClr>
                </a:solidFill>
              </a:rPr>
              <a:t>titre</a:t>
            </a:r>
            <a:r>
              <a:rPr lang="en-US" sz="1600" dirty="0">
                <a:solidFill>
                  <a:schemeClr val="bg1">
                    <a:lumMod val="85000"/>
                    <a:lumOff val="15000"/>
                  </a:schemeClr>
                </a:solidFill>
              </a:rPr>
              <a:t> du CESI </a:t>
            </a:r>
            <a:r>
              <a:rPr lang="en-US" sz="1600" dirty="0" err="1">
                <a:solidFill>
                  <a:schemeClr val="bg1">
                    <a:lumMod val="85000"/>
                    <a:lumOff val="15000"/>
                  </a:schemeClr>
                </a:solidFill>
              </a:rPr>
              <a:t>responsable</a:t>
            </a:r>
            <a:r>
              <a:rPr lang="en-US" sz="1600" dirty="0">
                <a:solidFill>
                  <a:schemeClr val="bg1">
                    <a:lumMod val="85000"/>
                    <a:lumOff val="15000"/>
                  </a:schemeClr>
                </a:solidFill>
              </a:rPr>
              <a:t> de </a:t>
            </a:r>
            <a:r>
              <a:rPr lang="en-US" sz="1600" dirty="0" err="1">
                <a:solidFill>
                  <a:schemeClr val="bg1">
                    <a:lumMod val="85000"/>
                    <a:lumOff val="15000"/>
                  </a:schemeClr>
                </a:solidFill>
              </a:rPr>
              <a:t>chantier</a:t>
            </a:r>
            <a:r>
              <a:rPr lang="en-US" sz="1600" dirty="0">
                <a:solidFill>
                  <a:schemeClr val="bg1">
                    <a:lumMod val="85000"/>
                    <a:lumOff val="15000"/>
                  </a:schemeClr>
                </a:solidFill>
              </a:rPr>
              <a:t> </a:t>
            </a:r>
            <a:r>
              <a:rPr lang="en-US" sz="1600" dirty="0" err="1">
                <a:solidFill>
                  <a:schemeClr val="bg1">
                    <a:lumMod val="85000"/>
                    <a:lumOff val="15000"/>
                  </a:schemeClr>
                </a:solidFill>
              </a:rPr>
              <a:t>bâtiment</a:t>
            </a:r>
            <a:r>
              <a:rPr lang="en-US" sz="1600" dirty="0">
                <a:solidFill>
                  <a:schemeClr val="bg1">
                    <a:lumMod val="85000"/>
                    <a:lumOff val="15000"/>
                  </a:schemeClr>
                </a:solidFill>
              </a:rPr>
              <a:t> et travaux publics (144 </a:t>
            </a:r>
            <a:r>
              <a:rPr lang="en-US" sz="1600" dirty="0" err="1">
                <a:solidFill>
                  <a:schemeClr val="bg1">
                    <a:lumMod val="85000"/>
                    <a:lumOff val="15000"/>
                  </a:schemeClr>
                </a:solidFill>
              </a:rPr>
              <a:t>apprentis</a:t>
            </a:r>
            <a:r>
              <a:rPr lang="en-US" sz="1600" dirty="0">
                <a:solidFill>
                  <a:schemeClr val="bg1">
                    <a:lumMod val="85000"/>
                    <a:lumOff val="15000"/>
                  </a:schemeClr>
                </a:solidFill>
              </a:rPr>
              <a:t> </a:t>
            </a:r>
            <a:r>
              <a:rPr lang="en-US" sz="1600" dirty="0" err="1">
                <a:solidFill>
                  <a:schemeClr val="bg1">
                    <a:lumMod val="85000"/>
                    <a:lumOff val="15000"/>
                  </a:schemeClr>
                </a:solidFill>
              </a:rPr>
              <a:t>sortants</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2021/2022)</a:t>
            </a:r>
          </a:p>
          <a:p>
            <a:pPr marL="1200150" lvl="2" indent="-285750">
              <a:buFont typeface="Arial" panose="020B0604020202020204" pitchFamily="34" charset="0"/>
              <a:buChar char="•"/>
            </a:pPr>
            <a:r>
              <a:rPr lang="en-US" sz="1600" dirty="0">
                <a:solidFill>
                  <a:schemeClr val="bg1">
                    <a:lumMod val="85000"/>
                    <a:lumOff val="15000"/>
                  </a:schemeClr>
                </a:solidFill>
              </a:rPr>
              <a:t>Le </a:t>
            </a:r>
            <a:r>
              <a:rPr lang="en-US" sz="1600" dirty="0" err="1">
                <a:solidFill>
                  <a:schemeClr val="bg1">
                    <a:lumMod val="85000"/>
                    <a:lumOff val="15000"/>
                  </a:schemeClr>
                </a:solidFill>
              </a:rPr>
              <a:t>titre</a:t>
            </a:r>
            <a:r>
              <a:rPr lang="en-US" sz="1600" dirty="0">
                <a:solidFill>
                  <a:schemeClr val="bg1">
                    <a:lumMod val="85000"/>
                    <a:lumOff val="15000"/>
                  </a:schemeClr>
                </a:solidFill>
              </a:rPr>
              <a:t> de </a:t>
            </a:r>
            <a:r>
              <a:rPr lang="en-US" sz="1600" dirty="0" err="1">
                <a:solidFill>
                  <a:schemeClr val="bg1">
                    <a:lumMod val="85000"/>
                    <a:lumOff val="15000"/>
                  </a:schemeClr>
                </a:solidFill>
              </a:rPr>
              <a:t>l’ISCO</a:t>
            </a:r>
            <a:r>
              <a:rPr lang="en-US" sz="1600" dirty="0">
                <a:solidFill>
                  <a:schemeClr val="bg1">
                    <a:lumMod val="85000"/>
                    <a:lumOff val="15000"/>
                  </a:schemeClr>
                </a:solidFill>
              </a:rPr>
              <a:t> de Grenoble </a:t>
            </a:r>
            <a:r>
              <a:rPr lang="en-US" sz="1600" dirty="0" err="1">
                <a:solidFill>
                  <a:schemeClr val="bg1">
                    <a:lumMod val="85000"/>
                    <a:lumOff val="15000"/>
                  </a:schemeClr>
                </a:solidFill>
              </a:rPr>
              <a:t>responsable</a:t>
            </a:r>
            <a:r>
              <a:rPr lang="en-US" sz="1600" dirty="0">
                <a:solidFill>
                  <a:schemeClr val="bg1">
                    <a:lumMod val="85000"/>
                    <a:lumOff val="15000"/>
                  </a:schemeClr>
                </a:solidFill>
              </a:rPr>
              <a:t> technique </a:t>
            </a:r>
            <a:r>
              <a:rPr lang="en-US" sz="1600" dirty="0" err="1">
                <a:solidFill>
                  <a:schemeClr val="bg1">
                    <a:lumMod val="85000"/>
                    <a:lumOff val="15000"/>
                  </a:schemeClr>
                </a:solidFill>
              </a:rPr>
              <a:t>en</a:t>
            </a:r>
            <a:r>
              <a:rPr lang="en-US" sz="1600" dirty="0">
                <a:solidFill>
                  <a:schemeClr val="bg1">
                    <a:lumMod val="85000"/>
                    <a:lumOff val="15000"/>
                  </a:schemeClr>
                </a:solidFill>
              </a:rPr>
              <a:t> </a:t>
            </a:r>
            <a:r>
              <a:rPr lang="en-US" sz="1600" dirty="0" err="1">
                <a:solidFill>
                  <a:schemeClr val="bg1">
                    <a:lumMod val="85000"/>
                    <a:lumOff val="15000"/>
                  </a:schemeClr>
                </a:solidFill>
              </a:rPr>
              <a:t>bâtiment</a:t>
            </a:r>
            <a:r>
              <a:rPr lang="en-US" sz="1600" dirty="0">
                <a:solidFill>
                  <a:schemeClr val="bg1">
                    <a:lumMod val="85000"/>
                    <a:lumOff val="15000"/>
                  </a:schemeClr>
                </a:solidFill>
              </a:rPr>
              <a:t> et travaux publics (15 </a:t>
            </a:r>
            <a:r>
              <a:rPr lang="en-US" sz="1600" dirty="0" err="1">
                <a:solidFill>
                  <a:schemeClr val="bg1">
                    <a:lumMod val="85000"/>
                    <a:lumOff val="15000"/>
                  </a:schemeClr>
                </a:solidFill>
              </a:rPr>
              <a:t>apprentis</a:t>
            </a:r>
            <a:r>
              <a:rPr lang="en-US" sz="1600" dirty="0">
                <a:solidFill>
                  <a:schemeClr val="bg1">
                    <a:lumMod val="85000"/>
                    <a:lumOff val="15000"/>
                  </a:schemeClr>
                </a:solidFill>
              </a:rPr>
              <a:t> </a:t>
            </a:r>
            <a:r>
              <a:rPr lang="en-US" sz="1600" dirty="0" err="1">
                <a:solidFill>
                  <a:schemeClr val="bg1">
                    <a:lumMod val="85000"/>
                    <a:lumOff val="15000"/>
                  </a:schemeClr>
                </a:solidFill>
              </a:rPr>
              <a:t>sortants</a:t>
            </a:r>
            <a:r>
              <a:rPr lang="en-US" sz="1600" dirty="0">
                <a:solidFill>
                  <a:schemeClr val="bg1">
                    <a:lumMod val="85000"/>
                    <a:lumOff val="15000"/>
                  </a:schemeClr>
                </a:solidFill>
              </a:rPr>
              <a:t> </a:t>
            </a:r>
            <a:r>
              <a:rPr lang="en-US" sz="1600" dirty="0" err="1">
                <a:solidFill>
                  <a:schemeClr val="bg1">
                    <a:lumMod val="85000"/>
                    <a:lumOff val="15000"/>
                  </a:schemeClr>
                </a:solidFill>
              </a:rPr>
              <a:t>en</a:t>
            </a:r>
            <a:r>
              <a:rPr lang="en-US" sz="1600" dirty="0">
                <a:solidFill>
                  <a:schemeClr val="bg1">
                    <a:lumMod val="85000"/>
                    <a:lumOff val="15000"/>
                  </a:schemeClr>
                </a:solidFill>
              </a:rPr>
              <a:t> 2021/2022)</a:t>
            </a:r>
          </a:p>
          <a:p>
            <a:pPr marL="1200150" lvl="2" indent="-285750">
              <a:buFont typeface="Arial" panose="020B0604020202020204" pitchFamily="34" charset="0"/>
              <a:buChar char="•"/>
            </a:pPr>
            <a:r>
              <a:rPr lang="en-US" sz="1600" dirty="0">
                <a:solidFill>
                  <a:schemeClr val="bg1">
                    <a:lumMod val="85000"/>
                    <a:lumOff val="15000"/>
                  </a:schemeClr>
                </a:solidFill>
              </a:rPr>
              <a:t>Le </a:t>
            </a:r>
            <a:r>
              <a:rPr lang="en-US" sz="1600" dirty="0" err="1">
                <a:solidFill>
                  <a:schemeClr val="bg1">
                    <a:lumMod val="85000"/>
                    <a:lumOff val="15000"/>
                  </a:schemeClr>
                </a:solidFill>
              </a:rPr>
              <a:t>titre</a:t>
            </a:r>
            <a:r>
              <a:rPr lang="en-US" sz="1600" dirty="0">
                <a:solidFill>
                  <a:schemeClr val="bg1">
                    <a:lumMod val="85000"/>
                    <a:lumOff val="15000"/>
                  </a:schemeClr>
                </a:solidFill>
              </a:rPr>
              <a:t> de BTP CFA Pays de la Loire </a:t>
            </a:r>
            <a:r>
              <a:rPr lang="en-US" sz="1600" dirty="0" err="1">
                <a:solidFill>
                  <a:schemeClr val="bg1">
                    <a:lumMod val="85000"/>
                    <a:lumOff val="15000"/>
                  </a:schemeClr>
                </a:solidFill>
              </a:rPr>
              <a:t>responsable</a:t>
            </a:r>
            <a:r>
              <a:rPr lang="en-US" sz="1600" dirty="0">
                <a:solidFill>
                  <a:schemeClr val="bg1">
                    <a:lumMod val="85000"/>
                    <a:lumOff val="15000"/>
                  </a:schemeClr>
                </a:solidFill>
              </a:rPr>
              <a:t> technique </a:t>
            </a:r>
            <a:r>
              <a:rPr lang="en-US" sz="1600" dirty="0" err="1">
                <a:solidFill>
                  <a:schemeClr val="bg1">
                    <a:lumMod val="85000"/>
                    <a:lumOff val="15000"/>
                  </a:schemeClr>
                </a:solidFill>
              </a:rPr>
              <a:t>d’une</a:t>
            </a:r>
            <a:r>
              <a:rPr lang="en-US" sz="1600" dirty="0">
                <a:solidFill>
                  <a:schemeClr val="bg1">
                    <a:lumMod val="85000"/>
                    <a:lumOff val="15000"/>
                  </a:schemeClr>
                </a:solidFill>
              </a:rPr>
              <a:t> PME de la construction (9 </a:t>
            </a:r>
            <a:r>
              <a:rPr lang="en-US" sz="1600" dirty="0" err="1">
                <a:solidFill>
                  <a:schemeClr val="bg1">
                    <a:lumMod val="85000"/>
                    <a:lumOff val="15000"/>
                  </a:schemeClr>
                </a:solidFill>
              </a:rPr>
              <a:t>apprentis</a:t>
            </a:r>
            <a:r>
              <a:rPr lang="en-US" sz="1600" dirty="0">
                <a:solidFill>
                  <a:schemeClr val="bg1">
                    <a:lumMod val="85000"/>
                    <a:lumOff val="15000"/>
                  </a:schemeClr>
                </a:solidFill>
              </a:rPr>
              <a:t> et 25 stagiaires </a:t>
            </a:r>
            <a:r>
              <a:rPr lang="en-US" sz="1600" dirty="0" err="1">
                <a:solidFill>
                  <a:schemeClr val="bg1">
                    <a:lumMod val="85000"/>
                    <a:lumOff val="15000"/>
                  </a:schemeClr>
                </a:solidFill>
              </a:rPr>
              <a:t>en</a:t>
            </a:r>
            <a:r>
              <a:rPr lang="en-US" sz="1600" dirty="0">
                <a:solidFill>
                  <a:schemeClr val="bg1">
                    <a:lumMod val="85000"/>
                    <a:lumOff val="15000"/>
                  </a:schemeClr>
                </a:solidFill>
              </a:rPr>
              <a:t> formation continue au 31/12/2022)</a:t>
            </a:r>
          </a:p>
          <a:p>
            <a:pPr marL="742950" lvl="1" indent="-285750">
              <a:buFont typeface="Arial" panose="020B0604020202020204" pitchFamily="34" charset="0"/>
              <a:buChar char="•"/>
            </a:pPr>
            <a:endParaRPr lang="fr-FR" sz="1800" dirty="0">
              <a:solidFill>
                <a:schemeClr val="bg1">
                  <a:lumMod val="85000"/>
                  <a:lumOff val="15000"/>
                </a:schemeClr>
              </a:solidFill>
            </a:endParaRPr>
          </a:p>
          <a:p>
            <a:pPr marL="742950" lvl="1" indent="-285750">
              <a:buFont typeface="Arial" panose="020B0604020202020204" pitchFamily="34" charset="0"/>
              <a:buChar char="•"/>
            </a:pPr>
            <a:r>
              <a:rPr lang="fr-FR" sz="1800" dirty="0">
                <a:solidFill>
                  <a:schemeClr val="bg1">
                    <a:lumMod val="85000"/>
                    <a:lumOff val="15000"/>
                  </a:schemeClr>
                </a:solidFill>
              </a:rPr>
              <a:t>BTS, BUT (sortie de la première cohorte en 2024 remplaçant les DUT dont la dernière cohorte est sortie en 2022) </a:t>
            </a:r>
            <a:br>
              <a:rPr lang="fr-FR" sz="1800" dirty="0">
                <a:solidFill>
                  <a:schemeClr val="bg1">
                    <a:lumMod val="85000"/>
                    <a:lumOff val="15000"/>
                  </a:schemeClr>
                </a:solidFill>
              </a:rPr>
            </a:br>
            <a:r>
              <a:rPr lang="fr-FR" sz="1800" dirty="0">
                <a:solidFill>
                  <a:schemeClr val="bg1">
                    <a:lumMod val="85000"/>
                    <a:lumOff val="15000"/>
                  </a:schemeClr>
                </a:solidFill>
              </a:rPr>
              <a:t>ou une licence professionnelle mention métiers du BTP (ONISEP)</a:t>
            </a:r>
            <a:endParaRPr lang="en-US" sz="1600" dirty="0">
              <a:solidFill>
                <a:schemeClr val="bg1">
                  <a:lumMod val="85000"/>
                  <a:lumOff val="15000"/>
                </a:schemeClr>
              </a:solidFill>
            </a:endParaRPr>
          </a:p>
          <a:p>
            <a:pPr marL="1200150" lvl="2" indent="-285750">
              <a:buFont typeface="Arial" panose="020B0604020202020204" pitchFamily="34" charset="0"/>
              <a:buChar char="•"/>
            </a:pPr>
            <a:endParaRPr lang="en-US" sz="1800" dirty="0">
              <a:solidFill>
                <a:schemeClr val="bg1">
                  <a:lumMod val="85000"/>
                  <a:lumOff val="15000"/>
                </a:schemeClr>
              </a:solidFill>
            </a:endParaRPr>
          </a:p>
          <a:p>
            <a:pPr marL="742950" lvl="1" indent="-285750">
              <a:buFont typeface="Arial" panose="020B0604020202020204" pitchFamily="34" charset="0"/>
              <a:buChar char="•"/>
            </a:pPr>
            <a:r>
              <a:rPr lang="fr-FR" sz="1800" dirty="0">
                <a:solidFill>
                  <a:schemeClr val="bg1">
                    <a:lumMod val="85000"/>
                    <a:lumOff val="15000"/>
                  </a:schemeClr>
                </a:solidFill>
              </a:rPr>
              <a:t>« Pour accompagner les jeunes diplômés amenés à diriger un chantier, les entreprises mettent en place des parcours de tutorat. En effet, avant d'occuper un poste de chef de chantier, il faut en général faire ses preuves comme chef d'équipe, puis comme assistant d'un chef de chantier. » (CIDJ)</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330371024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1746</TotalTime>
  <Words>1622</Words>
  <Application>Microsoft Office PowerPoint</Application>
  <PresentationFormat>Grand écran</PresentationFormat>
  <Paragraphs>126</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Symbol</vt:lpstr>
      <vt:lpstr>Trebuchet MS</vt:lpstr>
      <vt:lpstr>Berlin</vt:lpstr>
      <vt:lpstr>Évaluation des besoins des entreprises en chefs d’équipe  et chefs de chantier en France</vt:lpstr>
      <vt:lpstr>Évaluation des besoins des entreprises en  chefs d’équipe et chefs de chantier en France</vt:lpstr>
      <vt:lpstr>L’emploi salarié  dans les entreprises du BTP françaises</vt:lpstr>
      <vt:lpstr>L’emploi salarié  dans les entreprises du BTP françaises</vt:lpstr>
      <vt:lpstr>L’emploi salarié  dans les entreprises du BTP françaises</vt:lpstr>
      <vt:lpstr>La formation initiale  pour devenir chef d’équipe en France</vt:lpstr>
      <vt:lpstr>La formation initiale  pour devenir chef d’équipe en France</vt:lpstr>
      <vt:lpstr>La formation initiale  pour devenir chef d’équipe en France</vt:lpstr>
      <vt:lpstr>La formation initiale  pour devenir chef de chantier en France</vt:lpstr>
      <vt:lpstr>La formation initiale  pour devenir chef de chantier en France</vt:lpstr>
      <vt:lpstr>La formation initiale  pour devenir chef de chantier en France</vt:lpstr>
      <vt:lpstr>Projets de recrutement en France en 2023  et offres d’emploi actuelles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and debates on the experience.</dc:title>
  <dc:creator>TOUILLON Pierre</dc:creator>
  <cp:lastModifiedBy>LECOEUR Martine</cp:lastModifiedBy>
  <cp:revision>56</cp:revision>
  <dcterms:created xsi:type="dcterms:W3CDTF">2023-05-31T15:07:22Z</dcterms:created>
  <dcterms:modified xsi:type="dcterms:W3CDTF">2023-06-15T12:42:01Z</dcterms:modified>
</cp:coreProperties>
</file>